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5" r:id="rId2"/>
    <p:sldId id="434" r:id="rId3"/>
    <p:sldId id="272" r:id="rId4"/>
    <p:sldId id="269" r:id="rId5"/>
    <p:sldId id="287" r:id="rId6"/>
    <p:sldId id="286" r:id="rId7"/>
    <p:sldId id="288" r:id="rId8"/>
    <p:sldId id="291" r:id="rId9"/>
    <p:sldId id="292" r:id="rId10"/>
    <p:sldId id="289" r:id="rId11"/>
    <p:sldId id="298" r:id="rId12"/>
    <p:sldId id="290" r:id="rId13"/>
    <p:sldId id="295" r:id="rId14"/>
    <p:sldId id="296" r:id="rId15"/>
    <p:sldId id="301" r:id="rId16"/>
    <p:sldId id="303" r:id="rId17"/>
    <p:sldId id="294" r:id="rId18"/>
    <p:sldId id="305" r:id="rId19"/>
    <p:sldId id="293" r:id="rId20"/>
    <p:sldId id="297" r:id="rId21"/>
    <p:sldId id="273" r:id="rId22"/>
    <p:sldId id="299" r:id="rId23"/>
    <p:sldId id="283" r:id="rId24"/>
  </p:sldIdLst>
  <p:sldSz cx="9144000" cy="5715000" type="screen16x10"/>
  <p:notesSz cx="6950075" cy="9236075"/>
  <p:defaultTextStyle>
    <a:defPPr>
      <a:defRPr lang="en-US"/>
    </a:defPPr>
    <a:lvl1pPr marL="0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35660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97C"/>
    <a:srgbClr val="A1ACBC"/>
    <a:srgbClr val="A6ABBC"/>
    <a:srgbClr val="F37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62"/>
  </p:normalViewPr>
  <p:slideViewPr>
    <p:cSldViewPr snapToGrid="0">
      <p:cViewPr varScale="1">
        <p:scale>
          <a:sx n="125" d="100"/>
          <a:sy n="125" d="100"/>
        </p:scale>
        <p:origin x="11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&#65279;<?xml version="1.0" encoding="utf-8"?><Relationships xmlns="http://schemas.openxmlformats.org/package/2006/relationships"><Relationship Type="http://schemas.openxmlformats.org/officeDocument/2006/relationships/image" Target="../media/image6.svg" Id="rId8" /><Relationship Type="http://schemas.openxmlformats.org/officeDocument/2006/relationships/image" Target="../media/image5.png" Id="rId7" /><Relationship Type="http://schemas.openxmlformats.org/officeDocument/2006/relationships/image" Target="../media/image10.svg" Id="rId12" /><Relationship Type="http://schemas.openxmlformats.org/officeDocument/2006/relationships/image" Target="../media/image4.svg" Id="rId6" /><Relationship Type="http://schemas.openxmlformats.org/officeDocument/2006/relationships/image" Target="../media/image9.png" Id="rId11" /><Relationship Type="http://schemas.openxmlformats.org/officeDocument/2006/relationships/image" Target="../media/image3.png" Id="rId5" /><Relationship Type="http://schemas.openxmlformats.org/officeDocument/2006/relationships/image" Target="../media/image8.svg" Id="rId10" /><Relationship Type="http://schemas.openxmlformats.org/officeDocument/2006/relationships/image" Target="../media/image7.png" Id="rId9" 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&#65279;<?xml version="1.0" encoding="utf-8"?><Relationships xmlns="http://schemas.openxmlformats.org/package/2006/relationships"><Relationship Type="http://schemas.openxmlformats.org/officeDocument/2006/relationships/image" Target="../media/image8.svg" Id="rId8" /><Relationship Type="http://schemas.openxmlformats.org/officeDocument/2006/relationships/image" Target="../media/image7.png" Id="rId7" /><Relationship Type="http://schemas.openxmlformats.org/officeDocument/2006/relationships/image" Target="../media/image4.svg" Id="rId2" /><Relationship Type="http://schemas.openxmlformats.org/officeDocument/2006/relationships/image" Target="../media/image3.png" Id="rId1" /><Relationship Type="http://schemas.openxmlformats.org/officeDocument/2006/relationships/image" Target="../media/image10.svg" Id="rId11" /><Relationship Type="http://schemas.openxmlformats.org/officeDocument/2006/relationships/image" Target="../media/image6.svg" Id="rId5" /><Relationship Type="http://schemas.openxmlformats.org/officeDocument/2006/relationships/image" Target="../media/image9.png" Id="rId10" /><Relationship Type="http://schemas.openxmlformats.org/officeDocument/2006/relationships/image" Target="../media/image5.png" Id="rId4" 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r="http://schemas.openxmlformats.org/officeDocument/2006/relationships" xmlns:a14="http://schemas.microsoft.com/office/drawing/2010/main" xmlns:asvg="http://schemas.microsoft.com/office/drawing/2016/SVG/main" xmlns:dgm14="http://schemas.microsoft.com/office/drawing/2010/diagram" xmlns:dsp="http://schemas.microsoft.com/office/drawing/2008/diagram" xmlns:dgm="http://schemas.openxmlformats.org/drawingml/2006/diagram" xmlns:a="http://schemas.openxmlformats.org/drawingml/2006/main">
  <dgm:ptLst>
    <dgm:pt modelId="{952D0D22-B1CB-42F3-91E3-61A5BCB8E3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980F76-A3DF-4FFB-9E10-908C21666204}">
      <dgm:prSet/>
      <dgm:spPr/>
      <dgm:t>
        <a:bodyPr/>
        <a:lstStyle/>
        <a:p>
          <a:r>
            <a:rPr lang="en-US" dirty="0"/>
            <a:t>“US Attorney General presses ABA to drop law school DEI rule or risk losing accreditor status” </a:t>
          </a:r>
          <a:r>
            <a:rPr lang="en-US" dirty="0"/>
            <a:t>https://reuters.com</a:t>
          </a:r>
          <a:r>
            <a:rPr lang="en-US" dirty="0"/>
            <a:t> (March 5, 2025)</a:t>
          </a:r>
        </a:p>
      </dgm:t>
    </dgm:pt>
    <dgm:pt modelId="{2B7A8DD5-5C50-4FCD-BFCE-359092B03B9A}" type="parTrans" cxnId="{0C735CBB-48D6-479D-9DEC-7EC0B346E1B6}">
      <dgm:prSet/>
      <dgm:spPr/>
      <dgm:t>
        <a:bodyPr/>
        <a:lstStyle/>
        <a:p>
          <a:endParaRPr lang="en-US"/>
        </a:p>
      </dgm:t>
    </dgm:pt>
    <dgm:pt modelId="{3FCC2925-F6BC-444B-A143-AD21FDA305A9}" type="sibTrans" cxnId="{0C735CBB-48D6-479D-9DEC-7EC0B346E1B6}">
      <dgm:prSet/>
      <dgm:spPr/>
      <dgm:t>
        <a:bodyPr/>
        <a:lstStyle/>
        <a:p>
          <a:endParaRPr lang="en-US"/>
        </a:p>
      </dgm:t>
    </dgm:pt>
    <dgm:pt modelId="{BF0656F4-96C3-448E-9BF7-029E88776052}">
      <dgm:prSet/>
      <dgm:spPr/>
      <dgm:t>
        <a:bodyPr/>
        <a:lstStyle/>
        <a:p>
          <a:r>
            <a:rPr lang="en-US"/>
            <a:t>“</a:t>
          </a:r>
          <a:r>
            <a:rPr lang="en-US" i="0"/>
            <a:t>Investors urge Walmart not to “give into bullying” on diversity” </a:t>
          </a:r>
          <a:r>
            <a:rPr lang="en-US" b="0" i="0" baseline="0"/>
            <a:t>https://www.cbsnews.com</a:t>
          </a:r>
          <a:r>
            <a:rPr lang="en-US" b="0" i="0" baseline="0"/>
            <a:t> (January 16, 2025)</a:t>
          </a:r>
          <a:endParaRPr lang="en-US"/>
        </a:p>
      </dgm:t>
    </dgm:pt>
    <dgm:pt modelId="{8459ED5A-3A82-4039-B830-7F44628C72EB}" type="parTrans" cxnId="{3AD7D21D-EB80-4775-A061-F2BD1DF2C555}">
      <dgm:prSet/>
      <dgm:spPr/>
      <dgm:t>
        <a:bodyPr/>
        <a:lstStyle/>
        <a:p>
          <a:endParaRPr lang="en-US"/>
        </a:p>
      </dgm:t>
    </dgm:pt>
    <dgm:pt modelId="{610B8C1B-3202-4D25-A2A1-1DA692DF8D5A}" type="sibTrans" cxnId="{3AD7D21D-EB80-4775-A061-F2BD1DF2C555}">
      <dgm:prSet/>
      <dgm:spPr/>
      <dgm:t>
        <a:bodyPr/>
        <a:lstStyle/>
        <a:p>
          <a:endParaRPr lang="en-US"/>
        </a:p>
      </dgm:t>
    </dgm:pt>
    <dgm:pt modelId="{6743EC76-56A0-4ECF-A39F-DC350604E22E}">
      <dgm:prSet/>
      <dgm:spPr/>
      <dgm:t>
        <a:bodyPr/>
        <a:lstStyle/>
        <a:p>
          <a:r>
            <a:rPr lang="en-US"/>
            <a:t>“Target faces 40—day boycott as consumers react to company’s shift from DEI policies” </a:t>
          </a:r>
          <a:r>
            <a:rPr lang="en-US"/>
            <a:t>https://abc7ny.com</a:t>
          </a:r>
          <a:r>
            <a:rPr lang="en-US"/>
            <a:t> </a:t>
          </a:r>
        </a:p>
      </dgm:t>
    </dgm:pt>
    <dgm:pt modelId="{24D043BD-4C63-4BFF-9B22-E1B82FA71AB2}" type="parTrans" cxnId="{A9D64DFB-56B0-4F80-80C1-8EA7925FC698}">
      <dgm:prSet/>
      <dgm:spPr/>
      <dgm:t>
        <a:bodyPr/>
        <a:lstStyle/>
        <a:p>
          <a:endParaRPr lang="en-US"/>
        </a:p>
      </dgm:t>
    </dgm:pt>
    <dgm:pt modelId="{BFF6C444-10B4-45A0-908E-8A371627D12B}" type="sibTrans" cxnId="{A9D64DFB-56B0-4F80-80C1-8EA7925FC698}">
      <dgm:prSet/>
      <dgm:spPr/>
      <dgm:t>
        <a:bodyPr/>
        <a:lstStyle/>
        <a:p>
          <a:endParaRPr lang="en-US"/>
        </a:p>
      </dgm:t>
    </dgm:pt>
    <dgm:pt modelId="{D1851432-C443-4402-8F89-FE7A50D855FA}">
      <dgm:prSet/>
      <dgm:spPr/>
      <dgm:t>
        <a:bodyPr/>
        <a:lstStyle/>
        <a:p>
          <a:r>
            <a:rPr lang="en-US" b="0" i="0"/>
            <a:t>“These U.S. Companies Are Not Ditching DEI Amid Trump’s Crackdown” </a:t>
          </a:r>
          <a:r>
            <a:rPr lang="en-US" b="0" i="0"/>
            <a:t>https://time.com</a:t>
          </a:r>
          <a:r>
            <a:rPr lang="en-US" b="0" i="0"/>
            <a:t> (February 26, 2025)</a:t>
          </a:r>
          <a:endParaRPr lang="en-US"/>
        </a:p>
      </dgm:t>
    </dgm:pt>
    <dgm:pt modelId="{6FD3317A-15D9-4BE4-8616-062BFD0BDA00}" type="parTrans" cxnId="{CE82C043-3400-4CCC-A9F6-CFDBA4382985}">
      <dgm:prSet/>
      <dgm:spPr/>
      <dgm:t>
        <a:bodyPr/>
        <a:lstStyle/>
        <a:p>
          <a:endParaRPr lang="en-US"/>
        </a:p>
      </dgm:t>
    </dgm:pt>
    <dgm:pt modelId="{05970F0A-AFAE-4CFD-8856-529F66A4B791}" type="sibTrans" cxnId="{CE82C043-3400-4CCC-A9F6-CFDBA4382985}">
      <dgm:prSet/>
      <dgm:spPr/>
      <dgm:t>
        <a:bodyPr/>
        <a:lstStyle/>
        <a:p>
          <a:endParaRPr lang="en-US"/>
        </a:p>
      </dgm:t>
    </dgm:pt>
    <dgm:pt modelId="{0AF4DF9F-4B1D-45D1-83A9-15E8F1ADE10C}" type="pres">
      <dgm:prSet presAssocID="{952D0D22-B1CB-42F3-91E3-61A5BCB8E36E}" presName="root" presStyleCnt="0">
        <dgm:presLayoutVars>
          <dgm:dir/>
          <dgm:resizeHandles val="exact"/>
        </dgm:presLayoutVars>
      </dgm:prSet>
      <dgm:spPr/>
    </dgm:pt>
    <dgm:pt modelId="{C9FB5FD0-D03A-4603-BC63-BA64A8316A97}" type="pres">
      <dgm:prSet presAssocID="{FB980F76-A3DF-4FFB-9E10-908C21666204}" presName="compNode" presStyleCnt="0"/>
      <dgm:spPr/>
    </dgm:pt>
    <dgm:pt modelId="{14243E91-09A2-4336-95F8-28D99C5513A6}" type="pres">
      <dgm:prSet presAssocID="{FB980F76-A3DF-4FFB-9E10-908C21666204}" presName="bgRect" presStyleLbl="bgShp" presStyleIdx="0" presStyleCnt="4"/>
      <dgm:spPr/>
    </dgm:pt>
    <dgm:pt modelId="{2D92E45A-EC8D-428F-BE2A-015276CB5A42}" type="pres">
      <dgm:prSet presAssocID="{FB980F76-A3DF-4FFB-9E10-908C21666204}" presName="icon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C8918D6A-D013-4E8F-91E3-575861867A52}" type="pres">
      <dgm:prSet presAssocID="{FB980F76-A3DF-4FFB-9E10-908C21666204}" presName="spaceRect" presStyleCnt="0"/>
      <dgm:spPr/>
    </dgm:pt>
    <dgm:pt modelId="{AAE1D390-0641-47B6-9F1E-2456E22792A3}" type="pres">
      <dgm:prSet presAssocID="{FB980F76-A3DF-4FFB-9E10-908C21666204}" presName="parTx" presStyleLbl="revTx" presStyleIdx="0" presStyleCnt="4">
        <dgm:presLayoutVars>
          <dgm:chMax val="0"/>
          <dgm:chPref val="0"/>
        </dgm:presLayoutVars>
      </dgm:prSet>
      <dgm:spPr/>
    </dgm:pt>
    <dgm:pt modelId="{4BDD1881-1F3F-468F-9439-1EBAC118DFA7}" type="pres">
      <dgm:prSet presAssocID="{3FCC2925-F6BC-444B-A143-AD21FDA305A9}" presName="sibTrans" presStyleCnt="0"/>
      <dgm:spPr/>
    </dgm:pt>
    <dgm:pt modelId="{B55288A1-7EEA-43B3-9DE1-4369CE6333DB}" type="pres">
      <dgm:prSet presAssocID="{BF0656F4-96C3-448E-9BF7-029E88776052}" presName="compNode" presStyleCnt="0"/>
      <dgm:spPr/>
    </dgm:pt>
    <dgm:pt modelId="{6C5CFE5A-6BF2-4F8B-847D-7C0591F52393}" type="pres">
      <dgm:prSet presAssocID="{BF0656F4-96C3-448E-9BF7-029E88776052}" presName="bgRect" presStyleLbl="bgShp" presStyleIdx="1" presStyleCnt="4"/>
      <dgm:spPr/>
    </dgm:pt>
    <dgm:pt modelId="{C05F32F3-D22F-4F49-A9FE-AC070DF5B247}" type="pres">
      <dgm:prSet presAssocID="{BF0656F4-96C3-448E-9BF7-029E88776052}" presName="iconRect" presStyleLbl="node1" presStyleIdx="1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DDD41AE7-50F1-452A-9A2E-EBCC59681297}" type="pres">
      <dgm:prSet presAssocID="{BF0656F4-96C3-448E-9BF7-029E88776052}" presName="spaceRect" presStyleCnt="0"/>
      <dgm:spPr/>
    </dgm:pt>
    <dgm:pt modelId="{DB99B4B6-D3E0-482D-AF03-F44E5DE792D7}" type="pres">
      <dgm:prSet presAssocID="{BF0656F4-96C3-448E-9BF7-029E88776052}" presName="parTx" presStyleLbl="revTx" presStyleIdx="1" presStyleCnt="4">
        <dgm:presLayoutVars>
          <dgm:chMax val="0"/>
          <dgm:chPref val="0"/>
        </dgm:presLayoutVars>
      </dgm:prSet>
      <dgm:spPr/>
    </dgm:pt>
    <dgm:pt modelId="{081D3A41-89D9-4CA1-91E8-67567D7DE8BE}" type="pres">
      <dgm:prSet presAssocID="{610B8C1B-3202-4D25-A2A1-1DA692DF8D5A}" presName="sibTrans" presStyleCnt="0"/>
      <dgm:spPr/>
    </dgm:pt>
    <dgm:pt modelId="{C9B1241B-B34E-48F2-9848-00AABB27D1EA}" type="pres">
      <dgm:prSet presAssocID="{6743EC76-56A0-4ECF-A39F-DC350604E22E}" presName="compNode" presStyleCnt="0"/>
      <dgm:spPr/>
    </dgm:pt>
    <dgm:pt modelId="{5360B8FF-1F0E-4987-A720-D3FA0D1FD191}" type="pres">
      <dgm:prSet presAssocID="{6743EC76-56A0-4ECF-A39F-DC350604E22E}" presName="bgRect" presStyleLbl="bgShp" presStyleIdx="2" presStyleCnt="4"/>
      <dgm:spPr/>
    </dgm:pt>
    <dgm:pt modelId="{02B582C0-03AB-461E-B989-1B8F66EAA200}" type="pres">
      <dgm:prSet presAssocID="{6743EC76-56A0-4ECF-A39F-DC350604E22E}" presName="iconRect" presStyleLbl="node1" presStyleIdx="2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19538739-8CFA-4E64-AC24-AFBF05FE0F0A}" type="pres">
      <dgm:prSet presAssocID="{6743EC76-56A0-4ECF-A39F-DC350604E22E}" presName="spaceRect" presStyleCnt="0"/>
      <dgm:spPr/>
    </dgm:pt>
    <dgm:pt modelId="{9B75293D-50E6-441A-851F-187DDC72A114}" type="pres">
      <dgm:prSet presAssocID="{6743EC76-56A0-4ECF-A39F-DC350604E22E}" presName="parTx" presStyleLbl="revTx" presStyleIdx="2" presStyleCnt="4">
        <dgm:presLayoutVars>
          <dgm:chMax val="0"/>
          <dgm:chPref val="0"/>
        </dgm:presLayoutVars>
      </dgm:prSet>
      <dgm:spPr/>
    </dgm:pt>
    <dgm:pt modelId="{344D6A24-3290-4651-92EF-42E83A1DE94C}" type="pres">
      <dgm:prSet presAssocID="{BFF6C444-10B4-45A0-908E-8A371627D12B}" presName="sibTrans" presStyleCnt="0"/>
      <dgm:spPr/>
    </dgm:pt>
    <dgm:pt modelId="{99B71872-F025-45A4-8289-4FA2105B806D}" type="pres">
      <dgm:prSet presAssocID="{D1851432-C443-4402-8F89-FE7A50D855FA}" presName="compNode" presStyleCnt="0"/>
      <dgm:spPr/>
    </dgm:pt>
    <dgm:pt modelId="{0D8FF2CE-E8AA-44DE-BFE3-C8EB23B2CC72}" type="pres">
      <dgm:prSet presAssocID="{D1851432-C443-4402-8F89-FE7A50D855FA}" presName="bgRect" presStyleLbl="bgShp" presStyleIdx="3" presStyleCnt="4"/>
      <dgm:spPr/>
    </dgm:pt>
    <dgm:pt modelId="{BC6E40A1-5C27-4853-B9FA-1362CCCEBD00}" type="pres">
      <dgm:prSet presAssocID="{D1851432-C443-4402-8F89-FE7A50D855FA}" presName="iconRect" presStyleLbl="node1" presStyleIdx="3" presStyleCnt="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6355D331-0A8A-4100-ABAC-D336B5EFDD31}" type="pres">
      <dgm:prSet presAssocID="{D1851432-C443-4402-8F89-FE7A50D855FA}" presName="spaceRect" presStyleCnt="0"/>
      <dgm:spPr/>
    </dgm:pt>
    <dgm:pt modelId="{99D32457-5D83-47DA-9772-4C73FBCE7D57}" type="pres">
      <dgm:prSet presAssocID="{D1851432-C443-4402-8F89-FE7A50D855F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FF03919-5094-42B5-B6DE-7CE775D3ADE7}" type="presOf" srcId="{D1851432-C443-4402-8F89-FE7A50D855FA}" destId="{99D32457-5D83-47DA-9772-4C73FBCE7D57}" srcOrd="0" destOrd="0" presId="urn:microsoft.com/office/officeart/2018/2/layout/IconVerticalSolidList"/>
    <dgm:cxn modelId="{3AD7D21D-EB80-4775-A061-F2BD1DF2C555}" srcId="{952D0D22-B1CB-42F3-91E3-61A5BCB8E36E}" destId="{BF0656F4-96C3-448E-9BF7-029E88776052}" srcOrd="1" destOrd="0" parTransId="{8459ED5A-3A82-4039-B830-7F44628C72EB}" sibTransId="{610B8C1B-3202-4D25-A2A1-1DA692DF8D5A}"/>
    <dgm:cxn modelId="{EE59B827-E614-4D0D-948A-5B892D055204}" type="presOf" srcId="{BF0656F4-96C3-448E-9BF7-029E88776052}" destId="{DB99B4B6-D3E0-482D-AF03-F44E5DE792D7}" srcOrd="0" destOrd="0" presId="urn:microsoft.com/office/officeart/2018/2/layout/IconVerticalSolidList"/>
    <dgm:cxn modelId="{CE82C043-3400-4CCC-A9F6-CFDBA4382985}" srcId="{952D0D22-B1CB-42F3-91E3-61A5BCB8E36E}" destId="{D1851432-C443-4402-8F89-FE7A50D855FA}" srcOrd="3" destOrd="0" parTransId="{6FD3317A-15D9-4BE4-8616-062BFD0BDA00}" sibTransId="{05970F0A-AFAE-4CFD-8856-529F66A4B791}"/>
    <dgm:cxn modelId="{0C735CBB-48D6-479D-9DEC-7EC0B346E1B6}" srcId="{952D0D22-B1CB-42F3-91E3-61A5BCB8E36E}" destId="{FB980F76-A3DF-4FFB-9E10-908C21666204}" srcOrd="0" destOrd="0" parTransId="{2B7A8DD5-5C50-4FCD-BFCE-359092B03B9A}" sibTransId="{3FCC2925-F6BC-444B-A143-AD21FDA305A9}"/>
    <dgm:cxn modelId="{9BA1A3BC-5270-4E28-AADC-AC78BA01EF1A}" type="presOf" srcId="{FB980F76-A3DF-4FFB-9E10-908C21666204}" destId="{AAE1D390-0641-47B6-9F1E-2456E22792A3}" srcOrd="0" destOrd="0" presId="urn:microsoft.com/office/officeart/2018/2/layout/IconVerticalSolidList"/>
    <dgm:cxn modelId="{E96835CF-5D2A-45A5-813F-200996A09FF3}" type="presOf" srcId="{952D0D22-B1CB-42F3-91E3-61A5BCB8E36E}" destId="{0AF4DF9F-4B1D-45D1-83A9-15E8F1ADE10C}" srcOrd="0" destOrd="0" presId="urn:microsoft.com/office/officeart/2018/2/layout/IconVerticalSolidList"/>
    <dgm:cxn modelId="{A8D159D5-B12B-4D5D-96B4-FB75235D2906}" type="presOf" srcId="{6743EC76-56A0-4ECF-A39F-DC350604E22E}" destId="{9B75293D-50E6-441A-851F-187DDC72A114}" srcOrd="0" destOrd="0" presId="urn:microsoft.com/office/officeart/2018/2/layout/IconVerticalSolidList"/>
    <dgm:cxn modelId="{A9D64DFB-56B0-4F80-80C1-8EA7925FC698}" srcId="{952D0D22-B1CB-42F3-91E3-61A5BCB8E36E}" destId="{6743EC76-56A0-4ECF-A39F-DC350604E22E}" srcOrd="2" destOrd="0" parTransId="{24D043BD-4C63-4BFF-9B22-E1B82FA71AB2}" sibTransId="{BFF6C444-10B4-45A0-908E-8A371627D12B}"/>
    <dgm:cxn modelId="{D52352BC-085E-448F-B4EB-3A6F1535CC09}" type="presParOf" srcId="{0AF4DF9F-4B1D-45D1-83A9-15E8F1ADE10C}" destId="{C9FB5FD0-D03A-4603-BC63-BA64A8316A97}" srcOrd="0" destOrd="0" presId="urn:microsoft.com/office/officeart/2018/2/layout/IconVerticalSolidList"/>
    <dgm:cxn modelId="{577D55B3-65E6-4BAB-9CF1-D491F0F5BA09}" type="presParOf" srcId="{C9FB5FD0-D03A-4603-BC63-BA64A8316A97}" destId="{14243E91-09A2-4336-95F8-28D99C5513A6}" srcOrd="0" destOrd="0" presId="urn:microsoft.com/office/officeart/2018/2/layout/IconVerticalSolidList"/>
    <dgm:cxn modelId="{5FD2494E-2949-429C-BF76-A974CF729DFE}" type="presParOf" srcId="{C9FB5FD0-D03A-4603-BC63-BA64A8316A97}" destId="{2D92E45A-EC8D-428F-BE2A-015276CB5A42}" srcOrd="1" destOrd="0" presId="urn:microsoft.com/office/officeart/2018/2/layout/IconVerticalSolidList"/>
    <dgm:cxn modelId="{ABB6B9C4-7DAF-443E-9B11-4A53AB455897}" type="presParOf" srcId="{C9FB5FD0-D03A-4603-BC63-BA64A8316A97}" destId="{C8918D6A-D013-4E8F-91E3-575861867A52}" srcOrd="2" destOrd="0" presId="urn:microsoft.com/office/officeart/2018/2/layout/IconVerticalSolidList"/>
    <dgm:cxn modelId="{4C49B415-CA38-476F-AB1C-9A643A551946}" type="presParOf" srcId="{C9FB5FD0-D03A-4603-BC63-BA64A8316A97}" destId="{AAE1D390-0641-47B6-9F1E-2456E22792A3}" srcOrd="3" destOrd="0" presId="urn:microsoft.com/office/officeart/2018/2/layout/IconVerticalSolidList"/>
    <dgm:cxn modelId="{9AC0C7C4-D103-41A8-92A5-4D86AA40A370}" type="presParOf" srcId="{0AF4DF9F-4B1D-45D1-83A9-15E8F1ADE10C}" destId="{4BDD1881-1F3F-468F-9439-1EBAC118DFA7}" srcOrd="1" destOrd="0" presId="urn:microsoft.com/office/officeart/2018/2/layout/IconVerticalSolidList"/>
    <dgm:cxn modelId="{7A178C1E-D007-473A-B9C8-ADAEBE29E141}" type="presParOf" srcId="{0AF4DF9F-4B1D-45D1-83A9-15E8F1ADE10C}" destId="{B55288A1-7EEA-43B3-9DE1-4369CE6333DB}" srcOrd="2" destOrd="0" presId="urn:microsoft.com/office/officeart/2018/2/layout/IconVerticalSolidList"/>
    <dgm:cxn modelId="{410A67BF-FDF2-467F-B40C-82687BD6A941}" type="presParOf" srcId="{B55288A1-7EEA-43B3-9DE1-4369CE6333DB}" destId="{6C5CFE5A-6BF2-4F8B-847D-7C0591F52393}" srcOrd="0" destOrd="0" presId="urn:microsoft.com/office/officeart/2018/2/layout/IconVerticalSolidList"/>
    <dgm:cxn modelId="{C6638673-4599-458C-AF90-1578C429D3BC}" type="presParOf" srcId="{B55288A1-7EEA-43B3-9DE1-4369CE6333DB}" destId="{C05F32F3-D22F-4F49-A9FE-AC070DF5B247}" srcOrd="1" destOrd="0" presId="urn:microsoft.com/office/officeart/2018/2/layout/IconVerticalSolidList"/>
    <dgm:cxn modelId="{1772431C-CD19-4D26-BC7F-E25E3ACFF105}" type="presParOf" srcId="{B55288A1-7EEA-43B3-9DE1-4369CE6333DB}" destId="{DDD41AE7-50F1-452A-9A2E-EBCC59681297}" srcOrd="2" destOrd="0" presId="urn:microsoft.com/office/officeart/2018/2/layout/IconVerticalSolidList"/>
    <dgm:cxn modelId="{3C907B5A-D51D-4023-9263-E7C9DDE78244}" type="presParOf" srcId="{B55288A1-7EEA-43B3-9DE1-4369CE6333DB}" destId="{DB99B4B6-D3E0-482D-AF03-F44E5DE792D7}" srcOrd="3" destOrd="0" presId="urn:microsoft.com/office/officeart/2018/2/layout/IconVerticalSolidList"/>
    <dgm:cxn modelId="{99533237-6E5F-4054-A477-21E16D92AB56}" type="presParOf" srcId="{0AF4DF9F-4B1D-45D1-83A9-15E8F1ADE10C}" destId="{081D3A41-89D9-4CA1-91E8-67567D7DE8BE}" srcOrd="3" destOrd="0" presId="urn:microsoft.com/office/officeart/2018/2/layout/IconVerticalSolidList"/>
    <dgm:cxn modelId="{1A4242AE-4022-4354-B0B5-43008A95D449}" type="presParOf" srcId="{0AF4DF9F-4B1D-45D1-83A9-15E8F1ADE10C}" destId="{C9B1241B-B34E-48F2-9848-00AABB27D1EA}" srcOrd="4" destOrd="0" presId="urn:microsoft.com/office/officeart/2018/2/layout/IconVerticalSolidList"/>
    <dgm:cxn modelId="{6443428C-AFFB-400C-B16C-A73DC629924F}" type="presParOf" srcId="{C9B1241B-B34E-48F2-9848-00AABB27D1EA}" destId="{5360B8FF-1F0E-4987-A720-D3FA0D1FD191}" srcOrd="0" destOrd="0" presId="urn:microsoft.com/office/officeart/2018/2/layout/IconVerticalSolidList"/>
    <dgm:cxn modelId="{52F18F7C-1D70-4F30-B0C6-F72AA22EDF6E}" type="presParOf" srcId="{C9B1241B-B34E-48F2-9848-00AABB27D1EA}" destId="{02B582C0-03AB-461E-B989-1B8F66EAA200}" srcOrd="1" destOrd="0" presId="urn:microsoft.com/office/officeart/2018/2/layout/IconVerticalSolidList"/>
    <dgm:cxn modelId="{220723E9-31FB-4B27-A5E9-3FFAB24A2C02}" type="presParOf" srcId="{C9B1241B-B34E-48F2-9848-00AABB27D1EA}" destId="{19538739-8CFA-4E64-AC24-AFBF05FE0F0A}" srcOrd="2" destOrd="0" presId="urn:microsoft.com/office/officeart/2018/2/layout/IconVerticalSolidList"/>
    <dgm:cxn modelId="{6566BDA2-152F-4885-9CF1-FBF4AD88F809}" type="presParOf" srcId="{C9B1241B-B34E-48F2-9848-00AABB27D1EA}" destId="{9B75293D-50E6-441A-851F-187DDC72A114}" srcOrd="3" destOrd="0" presId="urn:microsoft.com/office/officeart/2018/2/layout/IconVerticalSolidList"/>
    <dgm:cxn modelId="{0238BED5-DC4A-4683-8DCF-1341658E61F4}" type="presParOf" srcId="{0AF4DF9F-4B1D-45D1-83A9-15E8F1ADE10C}" destId="{344D6A24-3290-4651-92EF-42E83A1DE94C}" srcOrd="5" destOrd="0" presId="urn:microsoft.com/office/officeart/2018/2/layout/IconVerticalSolidList"/>
    <dgm:cxn modelId="{1C756896-7BAC-4847-9446-4E5CA1472310}" type="presParOf" srcId="{0AF4DF9F-4B1D-45D1-83A9-15E8F1ADE10C}" destId="{99B71872-F025-45A4-8289-4FA2105B806D}" srcOrd="6" destOrd="0" presId="urn:microsoft.com/office/officeart/2018/2/layout/IconVerticalSolidList"/>
    <dgm:cxn modelId="{F27DE4AA-36FC-4908-BDCC-1EA5D9E91A0C}" type="presParOf" srcId="{99B71872-F025-45A4-8289-4FA2105B806D}" destId="{0D8FF2CE-E8AA-44DE-BFE3-C8EB23B2CC72}" srcOrd="0" destOrd="0" presId="urn:microsoft.com/office/officeart/2018/2/layout/IconVerticalSolidList"/>
    <dgm:cxn modelId="{13B97D54-670D-4969-8E9F-EEEE76D9727E}" type="presParOf" srcId="{99B71872-F025-45A4-8289-4FA2105B806D}" destId="{BC6E40A1-5C27-4853-B9FA-1362CCCEBD00}" srcOrd="1" destOrd="0" presId="urn:microsoft.com/office/officeart/2018/2/layout/IconVerticalSolidList"/>
    <dgm:cxn modelId="{385BE04C-C71B-4E84-BEBE-BD077D8B085B}" type="presParOf" srcId="{99B71872-F025-45A4-8289-4FA2105B806D}" destId="{6355D331-0A8A-4100-ABAC-D336B5EFDD31}" srcOrd="2" destOrd="0" presId="urn:microsoft.com/office/officeart/2018/2/layout/IconVerticalSolidList"/>
    <dgm:cxn modelId="{76BA2CF0-8113-412F-B5E9-6AED7BB1C8C7}" type="presParOf" srcId="{99B71872-F025-45A4-8289-4FA2105B806D}" destId="{99D32457-5D83-47DA-9772-4C73FBCE7D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817CCD11-56C8-4079-94C2-AA349A0D35C3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040B307-BDD3-406A-BA94-3F0A7B219752}">
      <dgm:prSet/>
      <dgm:spPr/>
      <dgm:t>
        <a:bodyPr/>
        <a:lstStyle/>
        <a:p>
          <a:r>
            <a:rPr lang="en-US" b="0" i="0"/>
            <a:t>U.S. Supreme Court in </a:t>
          </a:r>
          <a:r>
            <a:rPr lang="en-US" b="0" u="sng"/>
            <a:t>Bostock v. Clayton County</a:t>
          </a:r>
          <a:r>
            <a:rPr lang="en-US" b="0"/>
            <a:t> held </a:t>
          </a:r>
          <a:r>
            <a:rPr lang="en-US" b="0" i="0"/>
            <a:t>that Title VII’s prohibition on sex discrimination and sexual harassment extends to discrimination and harassment on the basis of sexual orientation and gender identity</a:t>
          </a:r>
          <a:endParaRPr lang="en-US"/>
        </a:p>
      </dgm:t>
    </dgm:pt>
    <dgm:pt modelId="{4B4B2742-BD2C-4E55-81FB-0372454A788F}" type="parTrans" cxnId="{94729D70-E64F-4664-B37A-72778B6570B5}">
      <dgm:prSet/>
      <dgm:spPr/>
      <dgm:t>
        <a:bodyPr/>
        <a:lstStyle/>
        <a:p>
          <a:endParaRPr lang="en-US"/>
        </a:p>
      </dgm:t>
    </dgm:pt>
    <dgm:pt modelId="{19F12C33-3DA6-4612-B969-963178D9EB88}" type="sibTrans" cxnId="{94729D70-E64F-4664-B37A-72778B6570B5}">
      <dgm:prSet/>
      <dgm:spPr/>
      <dgm:t>
        <a:bodyPr/>
        <a:lstStyle/>
        <a:p>
          <a:endParaRPr lang="en-US"/>
        </a:p>
      </dgm:t>
    </dgm:pt>
    <dgm:pt modelId="{6FBC0641-F563-42BF-ABFE-208D084EAC84}">
      <dgm:prSet/>
      <dgm:spPr/>
      <dgm:t>
        <a:bodyPr/>
        <a:lstStyle/>
        <a:p>
          <a:r>
            <a:rPr lang="en-US"/>
            <a:t>Connecticut law prohibits discrimination based on sexual orientation, gender identity, and gender expression</a:t>
          </a:r>
        </a:p>
      </dgm:t>
    </dgm:pt>
    <dgm:pt modelId="{F28B8EFA-62D6-478B-98ED-750ECF1BB945}" type="parTrans" cxnId="{2B28A624-3CE2-4948-BAA2-08FC24A9FAA2}">
      <dgm:prSet/>
      <dgm:spPr/>
      <dgm:t>
        <a:bodyPr/>
        <a:lstStyle/>
        <a:p>
          <a:endParaRPr lang="en-US"/>
        </a:p>
      </dgm:t>
    </dgm:pt>
    <dgm:pt modelId="{C9880A74-342D-4E7B-B982-CC85F12D80E0}" type="sibTrans" cxnId="{2B28A624-3CE2-4948-BAA2-08FC24A9FAA2}">
      <dgm:prSet/>
      <dgm:spPr/>
      <dgm:t>
        <a:bodyPr/>
        <a:lstStyle/>
        <a:p>
          <a:endParaRPr lang="en-US"/>
        </a:p>
      </dgm:t>
    </dgm:pt>
    <dgm:pt modelId="{27AA77C0-577E-4CA0-84F7-8F175790F3BD}" type="pres">
      <dgm:prSet presAssocID="{817CCD11-56C8-4079-94C2-AA349A0D35C3}" presName="Name0" presStyleCnt="0">
        <dgm:presLayoutVars>
          <dgm:dir/>
          <dgm:animLvl val="lvl"/>
          <dgm:resizeHandles val="exact"/>
        </dgm:presLayoutVars>
      </dgm:prSet>
      <dgm:spPr/>
    </dgm:pt>
    <dgm:pt modelId="{BD8B746D-3121-44A3-99C9-D1357ED9B63E}" type="pres">
      <dgm:prSet presAssocID="{6FBC0641-F563-42BF-ABFE-208D084EAC84}" presName="boxAndChildren" presStyleCnt="0"/>
      <dgm:spPr/>
    </dgm:pt>
    <dgm:pt modelId="{AAE90D43-08AC-4656-9376-B4120A8EB368}" type="pres">
      <dgm:prSet presAssocID="{6FBC0641-F563-42BF-ABFE-208D084EAC84}" presName="parentTextBox" presStyleLbl="node1" presStyleIdx="0" presStyleCnt="2"/>
      <dgm:spPr/>
    </dgm:pt>
    <dgm:pt modelId="{4DEF64FD-71CB-412D-81A3-99079358EC5E}" type="pres">
      <dgm:prSet presAssocID="{19F12C33-3DA6-4612-B969-963178D9EB88}" presName="sp" presStyleCnt="0"/>
      <dgm:spPr/>
    </dgm:pt>
    <dgm:pt modelId="{94D10F46-5B55-48F1-AA67-6ABB41A9F9D0}" type="pres">
      <dgm:prSet presAssocID="{4040B307-BDD3-406A-BA94-3F0A7B219752}" presName="arrowAndChildren" presStyleCnt="0"/>
      <dgm:spPr/>
    </dgm:pt>
    <dgm:pt modelId="{63B816D9-A5B6-4182-8213-A1A393FDA77B}" type="pres">
      <dgm:prSet presAssocID="{4040B307-BDD3-406A-BA94-3F0A7B219752}" presName="parentTextArrow" presStyleLbl="node1" presStyleIdx="1" presStyleCnt="2"/>
      <dgm:spPr/>
    </dgm:pt>
  </dgm:ptLst>
  <dgm:cxnLst>
    <dgm:cxn modelId="{2B28A624-3CE2-4948-BAA2-08FC24A9FAA2}" srcId="{817CCD11-56C8-4079-94C2-AA349A0D35C3}" destId="{6FBC0641-F563-42BF-ABFE-208D084EAC84}" srcOrd="1" destOrd="0" parTransId="{F28B8EFA-62D6-478B-98ED-750ECF1BB945}" sibTransId="{C9880A74-342D-4E7B-B982-CC85F12D80E0}"/>
    <dgm:cxn modelId="{E9866829-6026-4196-8076-2A4050B7BD3E}" type="presOf" srcId="{817CCD11-56C8-4079-94C2-AA349A0D35C3}" destId="{27AA77C0-577E-4CA0-84F7-8F175790F3BD}" srcOrd="0" destOrd="0" presId="urn:microsoft.com/office/officeart/2005/8/layout/process4"/>
    <dgm:cxn modelId="{94729D70-E64F-4664-B37A-72778B6570B5}" srcId="{817CCD11-56C8-4079-94C2-AA349A0D35C3}" destId="{4040B307-BDD3-406A-BA94-3F0A7B219752}" srcOrd="0" destOrd="0" parTransId="{4B4B2742-BD2C-4E55-81FB-0372454A788F}" sibTransId="{19F12C33-3DA6-4612-B969-963178D9EB88}"/>
    <dgm:cxn modelId="{F3FD6489-476E-4C1B-8F71-516145D3996B}" type="presOf" srcId="{4040B307-BDD3-406A-BA94-3F0A7B219752}" destId="{63B816D9-A5B6-4182-8213-A1A393FDA77B}" srcOrd="0" destOrd="0" presId="urn:microsoft.com/office/officeart/2005/8/layout/process4"/>
    <dgm:cxn modelId="{B81B39B5-9D15-45B8-93F5-9E6FEF0F7889}" type="presOf" srcId="{6FBC0641-F563-42BF-ABFE-208D084EAC84}" destId="{AAE90D43-08AC-4656-9376-B4120A8EB368}" srcOrd="0" destOrd="0" presId="urn:microsoft.com/office/officeart/2005/8/layout/process4"/>
    <dgm:cxn modelId="{B1942C70-4411-4369-B4E1-1FCEA29496A6}" type="presParOf" srcId="{27AA77C0-577E-4CA0-84F7-8F175790F3BD}" destId="{BD8B746D-3121-44A3-99C9-D1357ED9B63E}" srcOrd="0" destOrd="0" presId="urn:microsoft.com/office/officeart/2005/8/layout/process4"/>
    <dgm:cxn modelId="{58FBFFEE-0575-4BC1-A2B8-580A3189A722}" type="presParOf" srcId="{BD8B746D-3121-44A3-99C9-D1357ED9B63E}" destId="{AAE90D43-08AC-4656-9376-B4120A8EB368}" srcOrd="0" destOrd="0" presId="urn:microsoft.com/office/officeart/2005/8/layout/process4"/>
    <dgm:cxn modelId="{8ECE526C-8866-4291-9867-112774054C3A}" type="presParOf" srcId="{27AA77C0-577E-4CA0-84F7-8F175790F3BD}" destId="{4DEF64FD-71CB-412D-81A3-99079358EC5E}" srcOrd="1" destOrd="0" presId="urn:microsoft.com/office/officeart/2005/8/layout/process4"/>
    <dgm:cxn modelId="{B64A163F-397B-401D-BB3C-D14CB88D3A04}" type="presParOf" srcId="{27AA77C0-577E-4CA0-84F7-8F175790F3BD}" destId="{94D10F46-5B55-48F1-AA67-6ABB41A9F9D0}" srcOrd="2" destOrd="0" presId="urn:microsoft.com/office/officeart/2005/8/layout/process4"/>
    <dgm:cxn modelId="{D9FD5809-EC1F-4DED-8BCF-666EBE7C329E}" type="presParOf" srcId="{94D10F46-5B55-48F1-AA67-6ABB41A9F9D0}" destId="{63B816D9-A5B6-4182-8213-A1A393FDA7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386A28FF-87AD-43BE-8B71-BB86B657CC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DA2453-C719-49DD-B272-DF2883E7F65E}">
      <dgm:prSet/>
      <dgm:spPr/>
      <dgm:t>
        <a:bodyPr/>
        <a:lstStyle/>
        <a:p>
          <a:r>
            <a:rPr lang="en-US"/>
            <a:t>What is “illegal DEI?</a:t>
          </a:r>
        </a:p>
      </dgm:t>
    </dgm:pt>
    <dgm:pt modelId="{15D3ED58-DF61-4D16-A7AB-79FABD7618C5}" type="parTrans" cxnId="{44B48050-71C0-49D7-BB4B-CCF866235240}">
      <dgm:prSet/>
      <dgm:spPr/>
      <dgm:t>
        <a:bodyPr/>
        <a:lstStyle/>
        <a:p>
          <a:endParaRPr lang="en-US"/>
        </a:p>
      </dgm:t>
    </dgm:pt>
    <dgm:pt modelId="{69B069CA-6653-4C49-A778-C7C7D222E40A}" type="sibTrans" cxnId="{44B48050-71C0-49D7-BB4B-CCF866235240}">
      <dgm:prSet/>
      <dgm:spPr/>
      <dgm:t>
        <a:bodyPr/>
        <a:lstStyle/>
        <a:p>
          <a:endParaRPr lang="en-US"/>
        </a:p>
      </dgm:t>
    </dgm:pt>
    <dgm:pt modelId="{AE01AAE8-A260-4B41-AEF3-21A3E9AA779F}">
      <dgm:prSet/>
      <dgm:spPr/>
      <dgm:t>
        <a:bodyPr/>
        <a:lstStyle/>
        <a:p>
          <a:r>
            <a:rPr lang="en-US"/>
            <a:t>What is the government doing?</a:t>
          </a:r>
        </a:p>
      </dgm:t>
    </dgm:pt>
    <dgm:pt modelId="{01229A25-B71A-4638-9DA9-ADB4EC767F1A}" type="parTrans" cxnId="{A8044526-F011-42DB-A8BD-31624157A47A}">
      <dgm:prSet/>
      <dgm:spPr/>
      <dgm:t>
        <a:bodyPr/>
        <a:lstStyle/>
        <a:p>
          <a:endParaRPr lang="en-US"/>
        </a:p>
      </dgm:t>
    </dgm:pt>
    <dgm:pt modelId="{7825B1CA-EA4C-4493-8131-35EA54329743}" type="sibTrans" cxnId="{A8044526-F011-42DB-A8BD-31624157A47A}">
      <dgm:prSet/>
      <dgm:spPr/>
      <dgm:t>
        <a:bodyPr/>
        <a:lstStyle/>
        <a:p>
          <a:endParaRPr lang="en-US"/>
        </a:p>
      </dgm:t>
    </dgm:pt>
    <dgm:pt modelId="{9D57420D-3230-4BA1-8D15-4B67944BFC98}">
      <dgm:prSet/>
      <dgm:spPr/>
      <dgm:t>
        <a:bodyPr/>
        <a:lstStyle/>
        <a:p>
          <a:r>
            <a:rPr lang="en-US"/>
            <a:t>What are employers doing regarding DEI initiatives?</a:t>
          </a:r>
        </a:p>
      </dgm:t>
    </dgm:pt>
    <dgm:pt modelId="{F5049622-3984-4C5D-BE9D-FDD28804DB50}" type="parTrans" cxnId="{2444BE56-A0F6-401C-8A02-17341245A1E2}">
      <dgm:prSet/>
      <dgm:spPr/>
      <dgm:t>
        <a:bodyPr/>
        <a:lstStyle/>
        <a:p>
          <a:endParaRPr lang="en-US"/>
        </a:p>
      </dgm:t>
    </dgm:pt>
    <dgm:pt modelId="{027B2078-B62F-4B74-9B16-01602919AEBA}" type="sibTrans" cxnId="{2444BE56-A0F6-401C-8A02-17341245A1E2}">
      <dgm:prSet/>
      <dgm:spPr/>
      <dgm:t>
        <a:bodyPr/>
        <a:lstStyle/>
        <a:p>
          <a:endParaRPr lang="en-US"/>
        </a:p>
      </dgm:t>
    </dgm:pt>
    <dgm:pt modelId="{0FD5CDFE-BF76-49DB-A8F9-E68B2662A545}">
      <dgm:prSet/>
      <dgm:spPr/>
      <dgm:t>
        <a:bodyPr/>
        <a:lstStyle/>
        <a:p>
          <a:r>
            <a:rPr lang="en-US"/>
            <a:t>How do employers navigate seemingly conflicting obligations under federal and state law?</a:t>
          </a:r>
        </a:p>
      </dgm:t>
    </dgm:pt>
    <dgm:pt modelId="{E6B3C899-2271-46A9-8A7E-80A645C27332}" type="parTrans" cxnId="{9A280A9B-06E3-4CD9-ABC6-C881E7912EED}">
      <dgm:prSet/>
      <dgm:spPr/>
      <dgm:t>
        <a:bodyPr/>
        <a:lstStyle/>
        <a:p>
          <a:endParaRPr lang="en-US"/>
        </a:p>
      </dgm:t>
    </dgm:pt>
    <dgm:pt modelId="{63FEFCB2-E5AE-46E9-A9E3-F39B830E96BA}" type="sibTrans" cxnId="{9A280A9B-06E3-4CD9-ABC6-C881E7912EED}">
      <dgm:prSet/>
      <dgm:spPr/>
      <dgm:t>
        <a:bodyPr/>
        <a:lstStyle/>
        <a:p>
          <a:endParaRPr lang="en-US"/>
        </a:p>
      </dgm:t>
    </dgm:pt>
    <dgm:pt modelId="{DD7E792F-E445-4F19-A25B-90951A0C1011}" type="pres">
      <dgm:prSet presAssocID="{386A28FF-87AD-43BE-8B71-BB86B657CC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4C1103-9092-4306-8BFD-915F2255D136}" type="pres">
      <dgm:prSet presAssocID="{88DA2453-C719-49DD-B272-DF2883E7F65E}" presName="hierRoot1" presStyleCnt="0"/>
      <dgm:spPr/>
    </dgm:pt>
    <dgm:pt modelId="{9D5F6862-C33D-4E1D-9274-70909050594B}" type="pres">
      <dgm:prSet presAssocID="{88DA2453-C719-49DD-B272-DF2883E7F65E}" presName="composite" presStyleCnt="0"/>
      <dgm:spPr/>
    </dgm:pt>
    <dgm:pt modelId="{7F117C72-0808-4447-A087-005037A2D0E0}" type="pres">
      <dgm:prSet presAssocID="{88DA2453-C719-49DD-B272-DF2883E7F65E}" presName="background" presStyleLbl="node0" presStyleIdx="0" presStyleCnt="4"/>
      <dgm:spPr/>
    </dgm:pt>
    <dgm:pt modelId="{FFA38563-0285-483F-A9E4-A6440C378182}" type="pres">
      <dgm:prSet presAssocID="{88DA2453-C719-49DD-B272-DF2883E7F65E}" presName="text" presStyleLbl="fgAcc0" presStyleIdx="0" presStyleCnt="4">
        <dgm:presLayoutVars>
          <dgm:chPref val="3"/>
        </dgm:presLayoutVars>
      </dgm:prSet>
      <dgm:spPr/>
    </dgm:pt>
    <dgm:pt modelId="{13157596-A909-4E03-9D40-1B07182B055D}" type="pres">
      <dgm:prSet presAssocID="{88DA2453-C719-49DD-B272-DF2883E7F65E}" presName="hierChild2" presStyleCnt="0"/>
      <dgm:spPr/>
    </dgm:pt>
    <dgm:pt modelId="{69927133-5B76-43C4-9F54-510ABEEDD5E8}" type="pres">
      <dgm:prSet presAssocID="{AE01AAE8-A260-4B41-AEF3-21A3E9AA779F}" presName="hierRoot1" presStyleCnt="0"/>
      <dgm:spPr/>
    </dgm:pt>
    <dgm:pt modelId="{7989779A-5AA3-4B63-9110-B7E15666F26A}" type="pres">
      <dgm:prSet presAssocID="{AE01AAE8-A260-4B41-AEF3-21A3E9AA779F}" presName="composite" presStyleCnt="0"/>
      <dgm:spPr/>
    </dgm:pt>
    <dgm:pt modelId="{8129421C-03C9-41CD-9667-6F2EEC41494F}" type="pres">
      <dgm:prSet presAssocID="{AE01AAE8-A260-4B41-AEF3-21A3E9AA779F}" presName="background" presStyleLbl="node0" presStyleIdx="1" presStyleCnt="4"/>
      <dgm:spPr/>
    </dgm:pt>
    <dgm:pt modelId="{E923933D-D73E-48AD-BEA0-E7E3801A0483}" type="pres">
      <dgm:prSet presAssocID="{AE01AAE8-A260-4B41-AEF3-21A3E9AA779F}" presName="text" presStyleLbl="fgAcc0" presStyleIdx="1" presStyleCnt="4">
        <dgm:presLayoutVars>
          <dgm:chPref val="3"/>
        </dgm:presLayoutVars>
      </dgm:prSet>
      <dgm:spPr/>
    </dgm:pt>
    <dgm:pt modelId="{12CB5492-33CC-413A-9B66-9BC3E1D3D22A}" type="pres">
      <dgm:prSet presAssocID="{AE01AAE8-A260-4B41-AEF3-21A3E9AA779F}" presName="hierChild2" presStyleCnt="0"/>
      <dgm:spPr/>
    </dgm:pt>
    <dgm:pt modelId="{2B9003B7-7765-4A89-86DE-1990BB9F113E}" type="pres">
      <dgm:prSet presAssocID="{9D57420D-3230-4BA1-8D15-4B67944BFC98}" presName="hierRoot1" presStyleCnt="0"/>
      <dgm:spPr/>
    </dgm:pt>
    <dgm:pt modelId="{65B07997-05B0-4043-900C-CA473D9DCB33}" type="pres">
      <dgm:prSet presAssocID="{9D57420D-3230-4BA1-8D15-4B67944BFC98}" presName="composite" presStyleCnt="0"/>
      <dgm:spPr/>
    </dgm:pt>
    <dgm:pt modelId="{B427F470-7180-4031-BBE5-90FB62684FC5}" type="pres">
      <dgm:prSet presAssocID="{9D57420D-3230-4BA1-8D15-4B67944BFC98}" presName="background" presStyleLbl="node0" presStyleIdx="2" presStyleCnt="4"/>
      <dgm:spPr/>
    </dgm:pt>
    <dgm:pt modelId="{E3746BD7-59B3-4955-85A1-EC6645936919}" type="pres">
      <dgm:prSet presAssocID="{9D57420D-3230-4BA1-8D15-4B67944BFC98}" presName="text" presStyleLbl="fgAcc0" presStyleIdx="2" presStyleCnt="4">
        <dgm:presLayoutVars>
          <dgm:chPref val="3"/>
        </dgm:presLayoutVars>
      </dgm:prSet>
      <dgm:spPr/>
    </dgm:pt>
    <dgm:pt modelId="{B4DF60AD-5AD8-4DAF-804E-27599AFA0725}" type="pres">
      <dgm:prSet presAssocID="{9D57420D-3230-4BA1-8D15-4B67944BFC98}" presName="hierChild2" presStyleCnt="0"/>
      <dgm:spPr/>
    </dgm:pt>
    <dgm:pt modelId="{250CA4E9-B820-4120-BECF-4B4CD57270FC}" type="pres">
      <dgm:prSet presAssocID="{0FD5CDFE-BF76-49DB-A8F9-E68B2662A545}" presName="hierRoot1" presStyleCnt="0"/>
      <dgm:spPr/>
    </dgm:pt>
    <dgm:pt modelId="{CB96C6E1-00EB-4FF2-80F6-5B730917656F}" type="pres">
      <dgm:prSet presAssocID="{0FD5CDFE-BF76-49DB-A8F9-E68B2662A545}" presName="composite" presStyleCnt="0"/>
      <dgm:spPr/>
    </dgm:pt>
    <dgm:pt modelId="{7B3AF9AA-177B-4F81-A03D-03EEA9A3DE60}" type="pres">
      <dgm:prSet presAssocID="{0FD5CDFE-BF76-49DB-A8F9-E68B2662A545}" presName="background" presStyleLbl="node0" presStyleIdx="3" presStyleCnt="4"/>
      <dgm:spPr/>
    </dgm:pt>
    <dgm:pt modelId="{696F99DE-083E-4A92-882C-D08FD121A5D7}" type="pres">
      <dgm:prSet presAssocID="{0FD5CDFE-BF76-49DB-A8F9-E68B2662A545}" presName="text" presStyleLbl="fgAcc0" presStyleIdx="3" presStyleCnt="4">
        <dgm:presLayoutVars>
          <dgm:chPref val="3"/>
        </dgm:presLayoutVars>
      </dgm:prSet>
      <dgm:spPr/>
    </dgm:pt>
    <dgm:pt modelId="{7A02658A-A331-4F85-8B11-983E54DF56EE}" type="pres">
      <dgm:prSet presAssocID="{0FD5CDFE-BF76-49DB-A8F9-E68B2662A545}" presName="hierChild2" presStyleCnt="0"/>
      <dgm:spPr/>
    </dgm:pt>
  </dgm:ptLst>
  <dgm:cxnLst>
    <dgm:cxn modelId="{A8044526-F011-42DB-A8BD-31624157A47A}" srcId="{386A28FF-87AD-43BE-8B71-BB86B657CC81}" destId="{AE01AAE8-A260-4B41-AEF3-21A3E9AA779F}" srcOrd="1" destOrd="0" parTransId="{01229A25-B71A-4638-9DA9-ADB4EC767F1A}" sibTransId="{7825B1CA-EA4C-4493-8131-35EA54329743}"/>
    <dgm:cxn modelId="{BCAD5960-671B-4F57-A926-0A27B4610714}" type="presOf" srcId="{386A28FF-87AD-43BE-8B71-BB86B657CC81}" destId="{DD7E792F-E445-4F19-A25B-90951A0C1011}" srcOrd="0" destOrd="0" presId="urn:microsoft.com/office/officeart/2005/8/layout/hierarchy1"/>
    <dgm:cxn modelId="{491F1F70-B41B-4EE3-8288-1AB8396A1BF9}" type="presOf" srcId="{88DA2453-C719-49DD-B272-DF2883E7F65E}" destId="{FFA38563-0285-483F-A9E4-A6440C378182}" srcOrd="0" destOrd="0" presId="urn:microsoft.com/office/officeart/2005/8/layout/hierarchy1"/>
    <dgm:cxn modelId="{44B48050-71C0-49D7-BB4B-CCF866235240}" srcId="{386A28FF-87AD-43BE-8B71-BB86B657CC81}" destId="{88DA2453-C719-49DD-B272-DF2883E7F65E}" srcOrd="0" destOrd="0" parTransId="{15D3ED58-DF61-4D16-A7AB-79FABD7618C5}" sibTransId="{69B069CA-6653-4C49-A778-C7C7D222E40A}"/>
    <dgm:cxn modelId="{2444BE56-A0F6-401C-8A02-17341245A1E2}" srcId="{386A28FF-87AD-43BE-8B71-BB86B657CC81}" destId="{9D57420D-3230-4BA1-8D15-4B67944BFC98}" srcOrd="2" destOrd="0" parTransId="{F5049622-3984-4C5D-BE9D-FDD28804DB50}" sibTransId="{027B2078-B62F-4B74-9B16-01602919AEBA}"/>
    <dgm:cxn modelId="{9A280A9B-06E3-4CD9-ABC6-C881E7912EED}" srcId="{386A28FF-87AD-43BE-8B71-BB86B657CC81}" destId="{0FD5CDFE-BF76-49DB-A8F9-E68B2662A545}" srcOrd="3" destOrd="0" parTransId="{E6B3C899-2271-46A9-8A7E-80A645C27332}" sibTransId="{63FEFCB2-E5AE-46E9-A9E3-F39B830E96BA}"/>
    <dgm:cxn modelId="{557DB59D-3F4D-44DC-B100-729F3880BB6D}" type="presOf" srcId="{9D57420D-3230-4BA1-8D15-4B67944BFC98}" destId="{E3746BD7-59B3-4955-85A1-EC6645936919}" srcOrd="0" destOrd="0" presId="urn:microsoft.com/office/officeart/2005/8/layout/hierarchy1"/>
    <dgm:cxn modelId="{F27829E7-EC90-4684-ADFD-4BEF5209FC11}" type="presOf" srcId="{0FD5CDFE-BF76-49DB-A8F9-E68B2662A545}" destId="{696F99DE-083E-4A92-882C-D08FD121A5D7}" srcOrd="0" destOrd="0" presId="urn:microsoft.com/office/officeart/2005/8/layout/hierarchy1"/>
    <dgm:cxn modelId="{E9436FF1-4919-46AD-B6E6-C617DF56AFBC}" type="presOf" srcId="{AE01AAE8-A260-4B41-AEF3-21A3E9AA779F}" destId="{E923933D-D73E-48AD-BEA0-E7E3801A0483}" srcOrd="0" destOrd="0" presId="urn:microsoft.com/office/officeart/2005/8/layout/hierarchy1"/>
    <dgm:cxn modelId="{503B4D16-FBF9-4A54-A7F1-FA08C816C960}" type="presParOf" srcId="{DD7E792F-E445-4F19-A25B-90951A0C1011}" destId="{234C1103-9092-4306-8BFD-915F2255D136}" srcOrd="0" destOrd="0" presId="urn:microsoft.com/office/officeart/2005/8/layout/hierarchy1"/>
    <dgm:cxn modelId="{5F0B7378-FFCD-45AB-B2CC-E47560FE03AC}" type="presParOf" srcId="{234C1103-9092-4306-8BFD-915F2255D136}" destId="{9D5F6862-C33D-4E1D-9274-70909050594B}" srcOrd="0" destOrd="0" presId="urn:microsoft.com/office/officeart/2005/8/layout/hierarchy1"/>
    <dgm:cxn modelId="{CD2A8128-7DAE-4177-8019-499B338E8047}" type="presParOf" srcId="{9D5F6862-C33D-4E1D-9274-70909050594B}" destId="{7F117C72-0808-4447-A087-005037A2D0E0}" srcOrd="0" destOrd="0" presId="urn:microsoft.com/office/officeart/2005/8/layout/hierarchy1"/>
    <dgm:cxn modelId="{4D7C4DFD-3434-4468-B64D-13E1D5EAE707}" type="presParOf" srcId="{9D5F6862-C33D-4E1D-9274-70909050594B}" destId="{FFA38563-0285-483F-A9E4-A6440C378182}" srcOrd="1" destOrd="0" presId="urn:microsoft.com/office/officeart/2005/8/layout/hierarchy1"/>
    <dgm:cxn modelId="{6AB59678-6250-4252-A8AC-8EE21B37720F}" type="presParOf" srcId="{234C1103-9092-4306-8BFD-915F2255D136}" destId="{13157596-A909-4E03-9D40-1B07182B055D}" srcOrd="1" destOrd="0" presId="urn:microsoft.com/office/officeart/2005/8/layout/hierarchy1"/>
    <dgm:cxn modelId="{59288140-7706-446D-8F0B-F52AD6F5F553}" type="presParOf" srcId="{DD7E792F-E445-4F19-A25B-90951A0C1011}" destId="{69927133-5B76-43C4-9F54-510ABEEDD5E8}" srcOrd="1" destOrd="0" presId="urn:microsoft.com/office/officeart/2005/8/layout/hierarchy1"/>
    <dgm:cxn modelId="{62C48CB4-3A89-4BE7-8BBB-FBE68783AAB5}" type="presParOf" srcId="{69927133-5B76-43C4-9F54-510ABEEDD5E8}" destId="{7989779A-5AA3-4B63-9110-B7E15666F26A}" srcOrd="0" destOrd="0" presId="urn:microsoft.com/office/officeart/2005/8/layout/hierarchy1"/>
    <dgm:cxn modelId="{C42939F6-C5AE-423D-B660-12B2FB17CF68}" type="presParOf" srcId="{7989779A-5AA3-4B63-9110-B7E15666F26A}" destId="{8129421C-03C9-41CD-9667-6F2EEC41494F}" srcOrd="0" destOrd="0" presId="urn:microsoft.com/office/officeart/2005/8/layout/hierarchy1"/>
    <dgm:cxn modelId="{164E871B-D184-4AE0-9AF0-739ED4701EAD}" type="presParOf" srcId="{7989779A-5AA3-4B63-9110-B7E15666F26A}" destId="{E923933D-D73E-48AD-BEA0-E7E3801A0483}" srcOrd="1" destOrd="0" presId="urn:microsoft.com/office/officeart/2005/8/layout/hierarchy1"/>
    <dgm:cxn modelId="{9ECBB7FF-5333-4BDF-B707-F9E7254CB928}" type="presParOf" srcId="{69927133-5B76-43C4-9F54-510ABEEDD5E8}" destId="{12CB5492-33CC-413A-9B66-9BC3E1D3D22A}" srcOrd="1" destOrd="0" presId="urn:microsoft.com/office/officeart/2005/8/layout/hierarchy1"/>
    <dgm:cxn modelId="{ED934D10-1630-42DC-AFE5-092C6B60044E}" type="presParOf" srcId="{DD7E792F-E445-4F19-A25B-90951A0C1011}" destId="{2B9003B7-7765-4A89-86DE-1990BB9F113E}" srcOrd="2" destOrd="0" presId="urn:microsoft.com/office/officeart/2005/8/layout/hierarchy1"/>
    <dgm:cxn modelId="{E3F1E0F3-8794-4F71-A94E-79F70E7EFC5C}" type="presParOf" srcId="{2B9003B7-7765-4A89-86DE-1990BB9F113E}" destId="{65B07997-05B0-4043-900C-CA473D9DCB33}" srcOrd="0" destOrd="0" presId="urn:microsoft.com/office/officeart/2005/8/layout/hierarchy1"/>
    <dgm:cxn modelId="{AA70BF60-74D0-40CB-A1BF-7F23CABFE353}" type="presParOf" srcId="{65B07997-05B0-4043-900C-CA473D9DCB33}" destId="{B427F470-7180-4031-BBE5-90FB62684FC5}" srcOrd="0" destOrd="0" presId="urn:microsoft.com/office/officeart/2005/8/layout/hierarchy1"/>
    <dgm:cxn modelId="{22C61378-A9F9-4556-A5EA-6756A260D75F}" type="presParOf" srcId="{65B07997-05B0-4043-900C-CA473D9DCB33}" destId="{E3746BD7-59B3-4955-85A1-EC6645936919}" srcOrd="1" destOrd="0" presId="urn:microsoft.com/office/officeart/2005/8/layout/hierarchy1"/>
    <dgm:cxn modelId="{EF01F0F8-4AE9-42E5-A237-A54F74511313}" type="presParOf" srcId="{2B9003B7-7765-4A89-86DE-1990BB9F113E}" destId="{B4DF60AD-5AD8-4DAF-804E-27599AFA0725}" srcOrd="1" destOrd="0" presId="urn:microsoft.com/office/officeart/2005/8/layout/hierarchy1"/>
    <dgm:cxn modelId="{F473C1A4-23BE-413D-8991-C4AF1D396384}" type="presParOf" srcId="{DD7E792F-E445-4F19-A25B-90951A0C1011}" destId="{250CA4E9-B820-4120-BECF-4B4CD57270FC}" srcOrd="3" destOrd="0" presId="urn:microsoft.com/office/officeart/2005/8/layout/hierarchy1"/>
    <dgm:cxn modelId="{06DDEE85-B06F-4D55-98F3-BCE5E0329E98}" type="presParOf" srcId="{250CA4E9-B820-4120-BECF-4B4CD57270FC}" destId="{CB96C6E1-00EB-4FF2-80F6-5B730917656F}" srcOrd="0" destOrd="0" presId="urn:microsoft.com/office/officeart/2005/8/layout/hierarchy1"/>
    <dgm:cxn modelId="{21B58E4C-BEA0-488A-8DEC-EFE7F6594A73}" type="presParOf" srcId="{CB96C6E1-00EB-4FF2-80F6-5B730917656F}" destId="{7B3AF9AA-177B-4F81-A03D-03EEA9A3DE60}" srcOrd="0" destOrd="0" presId="urn:microsoft.com/office/officeart/2005/8/layout/hierarchy1"/>
    <dgm:cxn modelId="{7FA3F76C-D906-4C97-9CB2-36268D899DC5}" type="presParOf" srcId="{CB96C6E1-00EB-4FF2-80F6-5B730917656F}" destId="{696F99DE-083E-4A92-882C-D08FD121A5D7}" srcOrd="1" destOrd="0" presId="urn:microsoft.com/office/officeart/2005/8/layout/hierarchy1"/>
    <dgm:cxn modelId="{FF312571-AA8D-4619-ACCC-8170433C5ECC}" type="presParOf" srcId="{250CA4E9-B820-4120-BECF-4B4CD57270FC}" destId="{7A02658A-A331-4F85-8B11-983E54DF56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12D28762-6071-4324-A025-DFA6B097FD5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7ED7D7-C30E-4D9E-AEF2-36BA2D5D6FB5}">
      <dgm:prSet/>
      <dgm:spPr/>
      <dgm:t>
        <a:bodyPr/>
        <a:lstStyle/>
        <a:p>
          <a:r>
            <a:rPr lang="en-US"/>
            <a:t>Any DEI program or policy that indicates a “preference” or “workplace balancing” based on a protected characteristic</a:t>
          </a:r>
        </a:p>
      </dgm:t>
    </dgm:pt>
    <dgm:pt modelId="{FEAC3A6B-C985-4E02-883C-BCA88F593400}" type="parTrans" cxnId="{E40B342C-3A9D-42A1-B960-8891FDF4D21C}">
      <dgm:prSet/>
      <dgm:spPr/>
      <dgm:t>
        <a:bodyPr/>
        <a:lstStyle/>
        <a:p>
          <a:endParaRPr lang="en-US"/>
        </a:p>
      </dgm:t>
    </dgm:pt>
    <dgm:pt modelId="{4F708CC8-4F46-45DC-9EA2-81D44A2860AC}" type="sibTrans" cxnId="{E40B342C-3A9D-42A1-B960-8891FDF4D21C}">
      <dgm:prSet/>
      <dgm:spPr/>
      <dgm:t>
        <a:bodyPr/>
        <a:lstStyle/>
        <a:p>
          <a:endParaRPr lang="en-US"/>
        </a:p>
      </dgm:t>
    </dgm:pt>
    <dgm:pt modelId="{8CFAFA18-75B2-42D7-B058-A9F2D06371B0}">
      <dgm:prSet/>
      <dgm:spPr/>
      <dgm:t>
        <a:bodyPr/>
        <a:lstStyle/>
        <a:p>
          <a:r>
            <a:rPr lang="en-US" dirty="0"/>
            <a:t>Quotas</a:t>
          </a:r>
        </a:p>
      </dgm:t>
    </dgm:pt>
    <dgm:pt modelId="{EAC35F3B-8BD1-4307-8D5F-15C7D0387ACC}" type="parTrans" cxnId="{AE6C1AAE-5FF2-46EE-8FD8-AF3779C5FB9F}">
      <dgm:prSet/>
      <dgm:spPr/>
      <dgm:t>
        <a:bodyPr/>
        <a:lstStyle/>
        <a:p>
          <a:endParaRPr lang="en-US"/>
        </a:p>
      </dgm:t>
    </dgm:pt>
    <dgm:pt modelId="{5CF8BB4B-331A-4E8C-862C-BBB5BCE1F2C7}" type="sibTrans" cxnId="{AE6C1AAE-5FF2-46EE-8FD8-AF3779C5FB9F}">
      <dgm:prSet/>
      <dgm:spPr/>
      <dgm:t>
        <a:bodyPr/>
        <a:lstStyle/>
        <a:p>
          <a:endParaRPr lang="en-US"/>
        </a:p>
      </dgm:t>
    </dgm:pt>
    <dgm:pt modelId="{C2430F32-81C6-4295-9921-46DA9F543EC8}">
      <dgm:prSet/>
      <dgm:spPr/>
      <dgm:t>
        <a:bodyPr/>
        <a:lstStyle/>
        <a:p>
          <a:r>
            <a:rPr lang="en-US"/>
            <a:t>DEI initiatives that take action motivated in whole or in part by protected characteristics</a:t>
          </a:r>
        </a:p>
      </dgm:t>
    </dgm:pt>
    <dgm:pt modelId="{2F656B8D-B7E9-4FCD-A3A3-0D5A3851EA2B}" type="parTrans" cxnId="{653A3E10-D01F-4E2E-ACAD-67D075CAFCAB}">
      <dgm:prSet/>
      <dgm:spPr/>
      <dgm:t>
        <a:bodyPr/>
        <a:lstStyle/>
        <a:p>
          <a:endParaRPr lang="en-US"/>
        </a:p>
      </dgm:t>
    </dgm:pt>
    <dgm:pt modelId="{847F3AA7-04FC-4778-BBE3-CECDB5C7B04F}" type="sibTrans" cxnId="{653A3E10-D01F-4E2E-ACAD-67D075CAFCAB}">
      <dgm:prSet/>
      <dgm:spPr/>
      <dgm:t>
        <a:bodyPr/>
        <a:lstStyle/>
        <a:p>
          <a:endParaRPr lang="en-US"/>
        </a:p>
      </dgm:t>
    </dgm:pt>
    <dgm:pt modelId="{B0AB711C-B57E-4D55-9BE2-BF5F9312EFA3}">
      <dgm:prSet/>
      <dgm:spPr/>
      <dgm:t>
        <a:bodyPr/>
        <a:lstStyle/>
        <a:p>
          <a:r>
            <a:rPr lang="en-US"/>
            <a:t>Diverse slate policies that include diverse hiring panels and candidate pools</a:t>
          </a:r>
        </a:p>
      </dgm:t>
    </dgm:pt>
    <dgm:pt modelId="{E85A5F2F-9894-4DAC-B7F7-7FEBF75341EB}" type="parTrans" cxnId="{E512C8FF-79F2-40EC-9210-71A7EDE70EED}">
      <dgm:prSet/>
      <dgm:spPr/>
      <dgm:t>
        <a:bodyPr/>
        <a:lstStyle/>
        <a:p>
          <a:endParaRPr lang="en-US"/>
        </a:p>
      </dgm:t>
    </dgm:pt>
    <dgm:pt modelId="{6E580D74-702A-44EF-9348-854D4510F6BA}" type="sibTrans" cxnId="{E512C8FF-79F2-40EC-9210-71A7EDE70EED}">
      <dgm:prSet/>
      <dgm:spPr/>
      <dgm:t>
        <a:bodyPr/>
        <a:lstStyle/>
        <a:p>
          <a:endParaRPr lang="en-US"/>
        </a:p>
      </dgm:t>
    </dgm:pt>
    <dgm:pt modelId="{AC40BE76-0E0E-4DD8-9F28-7BCCAAECF404}">
      <dgm:prSet/>
      <dgm:spPr/>
      <dgm:t>
        <a:bodyPr/>
        <a:lstStyle/>
        <a:p>
          <a:r>
            <a:rPr lang="en-US"/>
            <a:t>Employee resource groups that promote unlawful DEI initiatives or advance recruitment, hiring, preferential benefits (e.g., training or other career development), based on protected characteristics</a:t>
          </a:r>
        </a:p>
      </dgm:t>
    </dgm:pt>
    <dgm:pt modelId="{29B84ACA-5896-4E8A-A31A-4B6E7E9C4E42}" type="parTrans" cxnId="{4F17CF4C-1F25-4BA7-A916-0EBE03AA6D74}">
      <dgm:prSet/>
      <dgm:spPr/>
      <dgm:t>
        <a:bodyPr/>
        <a:lstStyle/>
        <a:p>
          <a:endParaRPr lang="en-US"/>
        </a:p>
      </dgm:t>
    </dgm:pt>
    <dgm:pt modelId="{105361B8-5039-4C70-AEBB-E13965FB0CEE}" type="sibTrans" cxnId="{4F17CF4C-1F25-4BA7-A916-0EBE03AA6D74}">
      <dgm:prSet/>
      <dgm:spPr/>
      <dgm:t>
        <a:bodyPr/>
        <a:lstStyle/>
        <a:p>
          <a:endParaRPr lang="en-US"/>
        </a:p>
      </dgm:t>
    </dgm:pt>
    <dgm:pt modelId="{F94FB7E6-647B-4D2A-A27F-40402647AE34}">
      <dgm:prSet/>
      <dgm:spPr/>
      <dgm:t>
        <a:bodyPr/>
        <a:lstStyle/>
        <a:p>
          <a:r>
            <a:rPr lang="en-US"/>
            <a:t>Any special emphasis program based on a protected characteristic in any term of condition of employment, such as recruiting, interviewing, or other professional development, internships, fellowships, promotion, discipline and termination. </a:t>
          </a:r>
        </a:p>
      </dgm:t>
    </dgm:pt>
    <dgm:pt modelId="{A52A5B28-5D81-4BB8-9964-EF02FC40FD58}" type="parTrans" cxnId="{7536E8BD-569D-48B2-9694-1F5E4A97CC8E}">
      <dgm:prSet/>
      <dgm:spPr/>
      <dgm:t>
        <a:bodyPr/>
        <a:lstStyle/>
        <a:p>
          <a:endParaRPr lang="en-US"/>
        </a:p>
      </dgm:t>
    </dgm:pt>
    <dgm:pt modelId="{2513FFE7-1FD3-4113-93FA-FDCC438B635B}" type="sibTrans" cxnId="{7536E8BD-569D-48B2-9694-1F5E4A97CC8E}">
      <dgm:prSet/>
      <dgm:spPr/>
      <dgm:t>
        <a:bodyPr/>
        <a:lstStyle/>
        <a:p>
          <a:endParaRPr lang="en-US"/>
        </a:p>
      </dgm:t>
    </dgm:pt>
    <dgm:pt modelId="{A15EB6D5-E026-489F-B1C7-AAE50C38F9FB}" type="pres">
      <dgm:prSet presAssocID="{12D28762-6071-4324-A025-DFA6B097FD54}" presName="diagram" presStyleCnt="0">
        <dgm:presLayoutVars>
          <dgm:dir/>
          <dgm:resizeHandles val="exact"/>
        </dgm:presLayoutVars>
      </dgm:prSet>
      <dgm:spPr/>
    </dgm:pt>
    <dgm:pt modelId="{761AF613-D311-4D66-BC9E-29FBDFED43D7}" type="pres">
      <dgm:prSet presAssocID="{6F7ED7D7-C30E-4D9E-AEF2-36BA2D5D6FB5}" presName="node" presStyleLbl="node1" presStyleIdx="0" presStyleCnt="6">
        <dgm:presLayoutVars>
          <dgm:bulletEnabled val="1"/>
        </dgm:presLayoutVars>
      </dgm:prSet>
      <dgm:spPr/>
    </dgm:pt>
    <dgm:pt modelId="{64CB0B45-6A35-4973-A2CB-E23AC06E5CD5}" type="pres">
      <dgm:prSet presAssocID="{4F708CC8-4F46-45DC-9EA2-81D44A2860AC}" presName="sibTrans" presStyleCnt="0"/>
      <dgm:spPr/>
    </dgm:pt>
    <dgm:pt modelId="{B6912D21-B2EF-4F84-B2C5-6ACA7582BF0F}" type="pres">
      <dgm:prSet presAssocID="{8CFAFA18-75B2-42D7-B058-A9F2D06371B0}" presName="node" presStyleLbl="node1" presStyleIdx="1" presStyleCnt="6">
        <dgm:presLayoutVars>
          <dgm:bulletEnabled val="1"/>
        </dgm:presLayoutVars>
      </dgm:prSet>
      <dgm:spPr/>
    </dgm:pt>
    <dgm:pt modelId="{5F49871C-B41B-42F9-A8BA-7538BA990066}" type="pres">
      <dgm:prSet presAssocID="{5CF8BB4B-331A-4E8C-862C-BBB5BCE1F2C7}" presName="sibTrans" presStyleCnt="0"/>
      <dgm:spPr/>
    </dgm:pt>
    <dgm:pt modelId="{AE89907D-A82B-4988-A54D-306C07063236}" type="pres">
      <dgm:prSet presAssocID="{C2430F32-81C6-4295-9921-46DA9F543EC8}" presName="node" presStyleLbl="node1" presStyleIdx="2" presStyleCnt="6">
        <dgm:presLayoutVars>
          <dgm:bulletEnabled val="1"/>
        </dgm:presLayoutVars>
      </dgm:prSet>
      <dgm:spPr/>
    </dgm:pt>
    <dgm:pt modelId="{936A2D01-397E-4A56-B8C9-60FC1BDC7198}" type="pres">
      <dgm:prSet presAssocID="{847F3AA7-04FC-4778-BBE3-CECDB5C7B04F}" presName="sibTrans" presStyleCnt="0"/>
      <dgm:spPr/>
    </dgm:pt>
    <dgm:pt modelId="{8FEAA1BB-7534-43FF-BBE2-595D32431531}" type="pres">
      <dgm:prSet presAssocID="{B0AB711C-B57E-4D55-9BE2-BF5F9312EFA3}" presName="node" presStyleLbl="node1" presStyleIdx="3" presStyleCnt="6">
        <dgm:presLayoutVars>
          <dgm:bulletEnabled val="1"/>
        </dgm:presLayoutVars>
      </dgm:prSet>
      <dgm:spPr/>
    </dgm:pt>
    <dgm:pt modelId="{EC2EA388-06F4-439F-A610-46932FDD7484}" type="pres">
      <dgm:prSet presAssocID="{6E580D74-702A-44EF-9348-854D4510F6BA}" presName="sibTrans" presStyleCnt="0"/>
      <dgm:spPr/>
    </dgm:pt>
    <dgm:pt modelId="{8D21B3D6-A722-488D-BD40-F78C9352BFB6}" type="pres">
      <dgm:prSet presAssocID="{AC40BE76-0E0E-4DD8-9F28-7BCCAAECF404}" presName="node" presStyleLbl="node1" presStyleIdx="4" presStyleCnt="6">
        <dgm:presLayoutVars>
          <dgm:bulletEnabled val="1"/>
        </dgm:presLayoutVars>
      </dgm:prSet>
      <dgm:spPr/>
    </dgm:pt>
    <dgm:pt modelId="{17575F0D-25B7-41FD-8C88-92143C872AC7}" type="pres">
      <dgm:prSet presAssocID="{105361B8-5039-4C70-AEBB-E13965FB0CEE}" presName="sibTrans" presStyleCnt="0"/>
      <dgm:spPr/>
    </dgm:pt>
    <dgm:pt modelId="{10F1E380-F22A-47EB-B47F-11F00B541E5C}" type="pres">
      <dgm:prSet presAssocID="{F94FB7E6-647B-4D2A-A27F-40402647AE34}" presName="node" presStyleLbl="node1" presStyleIdx="5" presStyleCnt="6">
        <dgm:presLayoutVars>
          <dgm:bulletEnabled val="1"/>
        </dgm:presLayoutVars>
      </dgm:prSet>
      <dgm:spPr/>
    </dgm:pt>
  </dgm:ptLst>
  <dgm:cxnLst>
    <dgm:cxn modelId="{653A3E10-D01F-4E2E-ACAD-67D075CAFCAB}" srcId="{12D28762-6071-4324-A025-DFA6B097FD54}" destId="{C2430F32-81C6-4295-9921-46DA9F543EC8}" srcOrd="2" destOrd="0" parTransId="{2F656B8D-B7E9-4FCD-A3A3-0D5A3851EA2B}" sibTransId="{847F3AA7-04FC-4778-BBE3-CECDB5C7B04F}"/>
    <dgm:cxn modelId="{0717E429-3BE9-4B8C-8DCE-DF044AA3AD33}" type="presOf" srcId="{B0AB711C-B57E-4D55-9BE2-BF5F9312EFA3}" destId="{8FEAA1BB-7534-43FF-BBE2-595D32431531}" srcOrd="0" destOrd="0" presId="urn:microsoft.com/office/officeart/2005/8/layout/default"/>
    <dgm:cxn modelId="{E40B342C-3A9D-42A1-B960-8891FDF4D21C}" srcId="{12D28762-6071-4324-A025-DFA6B097FD54}" destId="{6F7ED7D7-C30E-4D9E-AEF2-36BA2D5D6FB5}" srcOrd="0" destOrd="0" parTransId="{FEAC3A6B-C985-4E02-883C-BCA88F593400}" sibTransId="{4F708CC8-4F46-45DC-9EA2-81D44A2860AC}"/>
    <dgm:cxn modelId="{CA8E4242-5B18-4EA4-9CCE-A4FFA8DE0EA1}" type="presOf" srcId="{C2430F32-81C6-4295-9921-46DA9F543EC8}" destId="{AE89907D-A82B-4988-A54D-306C07063236}" srcOrd="0" destOrd="0" presId="urn:microsoft.com/office/officeart/2005/8/layout/default"/>
    <dgm:cxn modelId="{3AA9D26B-6ED1-4E46-902E-C410F5EA6948}" type="presOf" srcId="{F94FB7E6-647B-4D2A-A27F-40402647AE34}" destId="{10F1E380-F22A-47EB-B47F-11F00B541E5C}" srcOrd="0" destOrd="0" presId="urn:microsoft.com/office/officeart/2005/8/layout/default"/>
    <dgm:cxn modelId="{4F17CF4C-1F25-4BA7-A916-0EBE03AA6D74}" srcId="{12D28762-6071-4324-A025-DFA6B097FD54}" destId="{AC40BE76-0E0E-4DD8-9F28-7BCCAAECF404}" srcOrd="4" destOrd="0" parTransId="{29B84ACA-5896-4E8A-A31A-4B6E7E9C4E42}" sibTransId="{105361B8-5039-4C70-AEBB-E13965FB0CEE}"/>
    <dgm:cxn modelId="{2F47C186-7066-4760-A37D-929337C1E621}" type="presOf" srcId="{AC40BE76-0E0E-4DD8-9F28-7BCCAAECF404}" destId="{8D21B3D6-A722-488D-BD40-F78C9352BFB6}" srcOrd="0" destOrd="0" presId="urn:microsoft.com/office/officeart/2005/8/layout/default"/>
    <dgm:cxn modelId="{3C29CDA1-74CF-445D-B6E1-3E3BFB3D4473}" type="presOf" srcId="{8CFAFA18-75B2-42D7-B058-A9F2D06371B0}" destId="{B6912D21-B2EF-4F84-B2C5-6ACA7582BF0F}" srcOrd="0" destOrd="0" presId="urn:microsoft.com/office/officeart/2005/8/layout/default"/>
    <dgm:cxn modelId="{AE6C1AAE-5FF2-46EE-8FD8-AF3779C5FB9F}" srcId="{12D28762-6071-4324-A025-DFA6B097FD54}" destId="{8CFAFA18-75B2-42D7-B058-A9F2D06371B0}" srcOrd="1" destOrd="0" parTransId="{EAC35F3B-8BD1-4307-8D5F-15C7D0387ACC}" sibTransId="{5CF8BB4B-331A-4E8C-862C-BBB5BCE1F2C7}"/>
    <dgm:cxn modelId="{7536E8BD-569D-48B2-9694-1F5E4A97CC8E}" srcId="{12D28762-6071-4324-A025-DFA6B097FD54}" destId="{F94FB7E6-647B-4D2A-A27F-40402647AE34}" srcOrd="5" destOrd="0" parTransId="{A52A5B28-5D81-4BB8-9964-EF02FC40FD58}" sibTransId="{2513FFE7-1FD3-4113-93FA-FDCC438B635B}"/>
    <dgm:cxn modelId="{42D9FBD0-F216-4553-9E8B-7CD1BE565586}" type="presOf" srcId="{6F7ED7D7-C30E-4D9E-AEF2-36BA2D5D6FB5}" destId="{761AF613-D311-4D66-BC9E-29FBDFED43D7}" srcOrd="0" destOrd="0" presId="urn:microsoft.com/office/officeart/2005/8/layout/default"/>
    <dgm:cxn modelId="{18F00DDF-B3DD-4392-81D3-A76B9912603F}" type="presOf" srcId="{12D28762-6071-4324-A025-DFA6B097FD54}" destId="{A15EB6D5-E026-489F-B1C7-AAE50C38F9FB}" srcOrd="0" destOrd="0" presId="urn:microsoft.com/office/officeart/2005/8/layout/default"/>
    <dgm:cxn modelId="{E512C8FF-79F2-40EC-9210-71A7EDE70EED}" srcId="{12D28762-6071-4324-A025-DFA6B097FD54}" destId="{B0AB711C-B57E-4D55-9BE2-BF5F9312EFA3}" srcOrd="3" destOrd="0" parTransId="{E85A5F2F-9894-4DAC-B7F7-7FEBF75341EB}" sibTransId="{6E580D74-702A-44EF-9348-854D4510F6BA}"/>
    <dgm:cxn modelId="{E9DF6F2A-2184-43A0-84B9-37C9E5DBB778}" type="presParOf" srcId="{A15EB6D5-E026-489F-B1C7-AAE50C38F9FB}" destId="{761AF613-D311-4D66-BC9E-29FBDFED43D7}" srcOrd="0" destOrd="0" presId="urn:microsoft.com/office/officeart/2005/8/layout/default"/>
    <dgm:cxn modelId="{4DE349FA-800C-4A67-8A55-FDB961CBDF72}" type="presParOf" srcId="{A15EB6D5-E026-489F-B1C7-AAE50C38F9FB}" destId="{64CB0B45-6A35-4973-A2CB-E23AC06E5CD5}" srcOrd="1" destOrd="0" presId="urn:microsoft.com/office/officeart/2005/8/layout/default"/>
    <dgm:cxn modelId="{674D741A-D6F0-4CA5-92EE-F4BFBDDCFB29}" type="presParOf" srcId="{A15EB6D5-E026-489F-B1C7-AAE50C38F9FB}" destId="{B6912D21-B2EF-4F84-B2C5-6ACA7582BF0F}" srcOrd="2" destOrd="0" presId="urn:microsoft.com/office/officeart/2005/8/layout/default"/>
    <dgm:cxn modelId="{30AA674C-4E18-4E78-A601-457D4D41A891}" type="presParOf" srcId="{A15EB6D5-E026-489F-B1C7-AAE50C38F9FB}" destId="{5F49871C-B41B-42F9-A8BA-7538BA990066}" srcOrd="3" destOrd="0" presId="urn:microsoft.com/office/officeart/2005/8/layout/default"/>
    <dgm:cxn modelId="{BA94FD9A-27AC-4A35-AA71-7E064B78712A}" type="presParOf" srcId="{A15EB6D5-E026-489F-B1C7-AAE50C38F9FB}" destId="{AE89907D-A82B-4988-A54D-306C07063236}" srcOrd="4" destOrd="0" presId="urn:microsoft.com/office/officeart/2005/8/layout/default"/>
    <dgm:cxn modelId="{1D284AE7-BF87-40D1-8501-AC7857C53482}" type="presParOf" srcId="{A15EB6D5-E026-489F-B1C7-AAE50C38F9FB}" destId="{936A2D01-397E-4A56-B8C9-60FC1BDC7198}" srcOrd="5" destOrd="0" presId="urn:microsoft.com/office/officeart/2005/8/layout/default"/>
    <dgm:cxn modelId="{2401FA92-47EA-4DB6-88D9-BC6DA30734EE}" type="presParOf" srcId="{A15EB6D5-E026-489F-B1C7-AAE50C38F9FB}" destId="{8FEAA1BB-7534-43FF-BBE2-595D32431531}" srcOrd="6" destOrd="0" presId="urn:microsoft.com/office/officeart/2005/8/layout/default"/>
    <dgm:cxn modelId="{B6F41CA1-15E1-419B-B09A-E1AE7FFB5D44}" type="presParOf" srcId="{A15EB6D5-E026-489F-B1C7-AAE50C38F9FB}" destId="{EC2EA388-06F4-439F-A610-46932FDD7484}" srcOrd="7" destOrd="0" presId="urn:microsoft.com/office/officeart/2005/8/layout/default"/>
    <dgm:cxn modelId="{8F62EB6D-7B31-4F43-92B2-796ECC1AE6C1}" type="presParOf" srcId="{A15EB6D5-E026-489F-B1C7-AAE50C38F9FB}" destId="{8D21B3D6-A722-488D-BD40-F78C9352BFB6}" srcOrd="8" destOrd="0" presId="urn:microsoft.com/office/officeart/2005/8/layout/default"/>
    <dgm:cxn modelId="{E7194BB0-9CEE-4548-8EAE-CAA195A747AB}" type="presParOf" srcId="{A15EB6D5-E026-489F-B1C7-AAE50C38F9FB}" destId="{17575F0D-25B7-41FD-8C88-92143C872AC7}" srcOrd="9" destOrd="0" presId="urn:microsoft.com/office/officeart/2005/8/layout/default"/>
    <dgm:cxn modelId="{A4617AC7-2711-4BC9-8999-57D728A1A438}" type="presParOf" srcId="{A15EB6D5-E026-489F-B1C7-AAE50C38F9FB}" destId="{10F1E380-F22A-47EB-B47F-11F00B541E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C9EF0679-6B0D-481A-A1DF-13627EAB1468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65B295-BF66-48C6-9AB9-A770C2A6AAFB}">
      <dgm:prSet/>
      <dgm:spPr/>
      <dgm:t>
        <a:bodyPr/>
        <a:lstStyle/>
        <a:p>
          <a:r>
            <a:rPr lang="en-US"/>
            <a:t>Civil fines</a:t>
          </a:r>
        </a:p>
      </dgm:t>
    </dgm:pt>
    <dgm:pt modelId="{6D441789-0156-41B3-91D6-1E3D8B7F4BD6}" type="parTrans" cxnId="{84EA6631-AB39-4E82-98EA-A7D91EBFDAB1}">
      <dgm:prSet/>
      <dgm:spPr/>
      <dgm:t>
        <a:bodyPr/>
        <a:lstStyle/>
        <a:p>
          <a:endParaRPr lang="en-US"/>
        </a:p>
      </dgm:t>
    </dgm:pt>
    <dgm:pt modelId="{1B096C5A-1044-433F-B6D7-21FCB8B55366}" type="sibTrans" cxnId="{84EA6631-AB39-4E82-98EA-A7D91EBFDAB1}">
      <dgm:prSet/>
      <dgm:spPr/>
      <dgm:t>
        <a:bodyPr/>
        <a:lstStyle/>
        <a:p>
          <a:endParaRPr lang="en-US"/>
        </a:p>
      </dgm:t>
    </dgm:pt>
    <dgm:pt modelId="{C3C5E644-D437-4616-A6F4-B62566960783}">
      <dgm:prSet/>
      <dgm:spPr/>
      <dgm:t>
        <a:bodyPr/>
        <a:lstStyle/>
        <a:p>
          <a:r>
            <a:rPr lang="en-US" dirty="0"/>
            <a:t>I-9 Form violations: Up to $2,789 per form</a:t>
          </a:r>
        </a:p>
      </dgm:t>
    </dgm:pt>
    <dgm:pt modelId="{F422B2F8-6CBB-44BC-8E98-47C91C570B07}" type="parTrans" cxnId="{99668D2B-0D75-4406-8411-15E0503F8988}">
      <dgm:prSet/>
      <dgm:spPr/>
      <dgm:t>
        <a:bodyPr/>
        <a:lstStyle/>
        <a:p>
          <a:endParaRPr lang="en-US"/>
        </a:p>
      </dgm:t>
    </dgm:pt>
    <dgm:pt modelId="{6DBE7B30-1FAF-41F8-9BDF-9026EF9127B2}" type="sibTrans" cxnId="{99668D2B-0D75-4406-8411-15E0503F8988}">
      <dgm:prSet/>
      <dgm:spPr/>
      <dgm:t>
        <a:bodyPr/>
        <a:lstStyle/>
        <a:p>
          <a:endParaRPr lang="en-US"/>
        </a:p>
      </dgm:t>
    </dgm:pt>
    <dgm:pt modelId="{CD7C39BC-5612-47DD-994E-91CAFA70B8B9}">
      <dgm:prSet/>
      <dgm:spPr/>
      <dgm:t>
        <a:bodyPr/>
        <a:lstStyle/>
        <a:p>
          <a:r>
            <a:rPr lang="en-US" dirty="0"/>
            <a:t>Knowingly hiring unauthorized workers: Up to $5,579 for first offense and up to $27,894 per worker for repeat offenders </a:t>
          </a:r>
        </a:p>
      </dgm:t>
    </dgm:pt>
    <dgm:pt modelId="{CE464811-60B4-4F5B-8E41-5D31E3C3CB25}" type="parTrans" cxnId="{2A73620D-8A3D-4CA5-A6AB-95D6CA851A33}">
      <dgm:prSet/>
      <dgm:spPr/>
      <dgm:t>
        <a:bodyPr/>
        <a:lstStyle/>
        <a:p>
          <a:endParaRPr lang="en-US"/>
        </a:p>
      </dgm:t>
    </dgm:pt>
    <dgm:pt modelId="{6A33B4D0-B732-4357-B460-FFD32908F4C9}" type="sibTrans" cxnId="{2A73620D-8A3D-4CA5-A6AB-95D6CA851A33}">
      <dgm:prSet/>
      <dgm:spPr/>
      <dgm:t>
        <a:bodyPr/>
        <a:lstStyle/>
        <a:p>
          <a:endParaRPr lang="en-US"/>
        </a:p>
      </dgm:t>
    </dgm:pt>
    <dgm:pt modelId="{EF136A92-E9A4-444F-9F69-36EC8CDEF182}">
      <dgm:prSet/>
      <dgm:spPr/>
      <dgm:t>
        <a:bodyPr/>
        <a:lstStyle/>
        <a:p>
          <a:r>
            <a:rPr lang="en-US"/>
            <a:t>Criminal penalties</a:t>
          </a:r>
        </a:p>
      </dgm:t>
    </dgm:pt>
    <dgm:pt modelId="{CEDA5DF2-86DC-4655-A05B-14A9233FDCF1}" type="parTrans" cxnId="{BA714251-9A41-462D-9E96-7AA0D975910F}">
      <dgm:prSet/>
      <dgm:spPr/>
      <dgm:t>
        <a:bodyPr/>
        <a:lstStyle/>
        <a:p>
          <a:endParaRPr lang="en-US"/>
        </a:p>
      </dgm:t>
    </dgm:pt>
    <dgm:pt modelId="{F4FB97F4-7F8A-4E25-AF9E-B43593B99E80}" type="sibTrans" cxnId="{BA714251-9A41-462D-9E96-7AA0D975910F}">
      <dgm:prSet/>
      <dgm:spPr/>
      <dgm:t>
        <a:bodyPr/>
        <a:lstStyle/>
        <a:p>
          <a:endParaRPr lang="en-US"/>
        </a:p>
      </dgm:t>
    </dgm:pt>
    <dgm:pt modelId="{8C6B6761-DC8B-4114-8F1D-2F4465BC9BAE}">
      <dgm:prSet/>
      <dgm:spPr/>
      <dgm:t>
        <a:bodyPr/>
        <a:lstStyle/>
        <a:p>
          <a:r>
            <a:rPr lang="en-US"/>
            <a:t>Up to 10 years imprisonment and fines up to $250,000 for business owners or managers who “harbor” or conceal undocumented workers</a:t>
          </a:r>
        </a:p>
      </dgm:t>
    </dgm:pt>
    <dgm:pt modelId="{34EF0DF1-2EE4-4860-A5BC-1920F2DCF472}" type="parTrans" cxnId="{DFD3E1B7-3988-410D-9D14-DDDE1487CFD1}">
      <dgm:prSet/>
      <dgm:spPr/>
      <dgm:t>
        <a:bodyPr/>
        <a:lstStyle/>
        <a:p>
          <a:endParaRPr lang="en-US"/>
        </a:p>
      </dgm:t>
    </dgm:pt>
    <dgm:pt modelId="{0CB473EF-8EB5-4200-887C-1F8B799E6F6A}" type="sibTrans" cxnId="{DFD3E1B7-3988-410D-9D14-DDDE1487CFD1}">
      <dgm:prSet/>
      <dgm:spPr/>
      <dgm:t>
        <a:bodyPr/>
        <a:lstStyle/>
        <a:p>
          <a:endParaRPr lang="en-US"/>
        </a:p>
      </dgm:t>
    </dgm:pt>
    <dgm:pt modelId="{A6AB3FC0-AD3E-4996-89F1-07A35EDA4ECE}">
      <dgm:prSet/>
      <dgm:spPr/>
      <dgm:t>
        <a:bodyPr/>
        <a:lstStyle/>
        <a:p>
          <a:r>
            <a:rPr lang="en-US"/>
            <a:t>Debarment from federal contracts</a:t>
          </a:r>
        </a:p>
      </dgm:t>
    </dgm:pt>
    <dgm:pt modelId="{F4412325-C2E5-438F-B6BA-B171A362494D}" type="parTrans" cxnId="{959986EC-D159-4836-923E-4C67B4F78485}">
      <dgm:prSet/>
      <dgm:spPr/>
      <dgm:t>
        <a:bodyPr/>
        <a:lstStyle/>
        <a:p>
          <a:endParaRPr lang="en-US"/>
        </a:p>
      </dgm:t>
    </dgm:pt>
    <dgm:pt modelId="{34D8F722-D13D-4CD4-87CF-CAA2B547E4EA}" type="sibTrans" cxnId="{959986EC-D159-4836-923E-4C67B4F78485}">
      <dgm:prSet/>
      <dgm:spPr/>
      <dgm:t>
        <a:bodyPr/>
        <a:lstStyle/>
        <a:p>
          <a:endParaRPr lang="en-US"/>
        </a:p>
      </dgm:t>
    </dgm:pt>
    <dgm:pt modelId="{A3B1B8A1-27FD-45D1-822A-191D84480A07}" type="pres">
      <dgm:prSet presAssocID="{C9EF0679-6B0D-481A-A1DF-13627EAB1468}" presName="linear" presStyleCnt="0">
        <dgm:presLayoutVars>
          <dgm:dir/>
          <dgm:animLvl val="lvl"/>
          <dgm:resizeHandles val="exact"/>
        </dgm:presLayoutVars>
      </dgm:prSet>
      <dgm:spPr/>
    </dgm:pt>
    <dgm:pt modelId="{163B73D8-B166-49F8-88A1-F834B5593342}" type="pres">
      <dgm:prSet presAssocID="{7B65B295-BF66-48C6-9AB9-A770C2A6AAFB}" presName="parentLin" presStyleCnt="0"/>
      <dgm:spPr/>
    </dgm:pt>
    <dgm:pt modelId="{E6DBE4FD-61DE-4EBA-BA39-D665274174C9}" type="pres">
      <dgm:prSet presAssocID="{7B65B295-BF66-48C6-9AB9-A770C2A6AAFB}" presName="parentLeftMargin" presStyleLbl="node1" presStyleIdx="0" presStyleCnt="3"/>
      <dgm:spPr/>
    </dgm:pt>
    <dgm:pt modelId="{D6C9297F-0DE6-40D9-BB85-C97C2370F31B}" type="pres">
      <dgm:prSet presAssocID="{7B65B295-BF66-48C6-9AB9-A770C2A6AAFB}" presName="parentText" presStyleLbl="node1" presStyleIdx="0" presStyleCnt="3" custLinFactNeighborX="-1803" custLinFactNeighborY="1458">
        <dgm:presLayoutVars>
          <dgm:chMax val="0"/>
          <dgm:bulletEnabled val="1"/>
        </dgm:presLayoutVars>
      </dgm:prSet>
      <dgm:spPr/>
    </dgm:pt>
    <dgm:pt modelId="{5233BC5C-399A-45E8-BA46-C4C8DD3BB954}" type="pres">
      <dgm:prSet presAssocID="{7B65B295-BF66-48C6-9AB9-A770C2A6AAFB}" presName="negativeSpace" presStyleCnt="0"/>
      <dgm:spPr/>
    </dgm:pt>
    <dgm:pt modelId="{109C8F0E-2625-41D3-9E6A-478DA990E9DB}" type="pres">
      <dgm:prSet presAssocID="{7B65B295-BF66-48C6-9AB9-A770C2A6AAFB}" presName="childText" presStyleLbl="conFgAcc1" presStyleIdx="0" presStyleCnt="3">
        <dgm:presLayoutVars>
          <dgm:bulletEnabled val="1"/>
        </dgm:presLayoutVars>
      </dgm:prSet>
      <dgm:spPr/>
    </dgm:pt>
    <dgm:pt modelId="{8BAE079F-4E8E-484D-AB00-BAA4CD9F8B61}" type="pres">
      <dgm:prSet presAssocID="{1B096C5A-1044-433F-B6D7-21FCB8B55366}" presName="spaceBetweenRectangles" presStyleCnt="0"/>
      <dgm:spPr/>
    </dgm:pt>
    <dgm:pt modelId="{40FB9156-8C59-4E60-8CDE-03BB54612672}" type="pres">
      <dgm:prSet presAssocID="{EF136A92-E9A4-444F-9F69-36EC8CDEF182}" presName="parentLin" presStyleCnt="0"/>
      <dgm:spPr/>
    </dgm:pt>
    <dgm:pt modelId="{5F94F16E-5C63-4404-AF5D-3D1AE7CE61DD}" type="pres">
      <dgm:prSet presAssocID="{EF136A92-E9A4-444F-9F69-36EC8CDEF182}" presName="parentLeftMargin" presStyleLbl="node1" presStyleIdx="0" presStyleCnt="3"/>
      <dgm:spPr/>
    </dgm:pt>
    <dgm:pt modelId="{BCF3C75D-5076-44CF-888D-428BB7B0068B}" type="pres">
      <dgm:prSet presAssocID="{EF136A92-E9A4-444F-9F69-36EC8CDEF1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DC7ED2-6119-420B-9B35-6F25F445B287}" type="pres">
      <dgm:prSet presAssocID="{EF136A92-E9A4-444F-9F69-36EC8CDEF182}" presName="negativeSpace" presStyleCnt="0"/>
      <dgm:spPr/>
    </dgm:pt>
    <dgm:pt modelId="{29B4DC98-47F0-4741-8A8A-2B6E358ACA1C}" type="pres">
      <dgm:prSet presAssocID="{EF136A92-E9A4-444F-9F69-36EC8CDEF182}" presName="childText" presStyleLbl="conFgAcc1" presStyleIdx="1" presStyleCnt="3">
        <dgm:presLayoutVars>
          <dgm:bulletEnabled val="1"/>
        </dgm:presLayoutVars>
      </dgm:prSet>
      <dgm:spPr/>
    </dgm:pt>
    <dgm:pt modelId="{9EB7EB0E-9F3C-4BC8-A3FD-FAD1FFDD06BD}" type="pres">
      <dgm:prSet presAssocID="{F4FB97F4-7F8A-4E25-AF9E-B43593B99E80}" presName="spaceBetweenRectangles" presStyleCnt="0"/>
      <dgm:spPr/>
    </dgm:pt>
    <dgm:pt modelId="{5DBF04AB-317F-46E1-BD44-998D98D63E4B}" type="pres">
      <dgm:prSet presAssocID="{A6AB3FC0-AD3E-4996-89F1-07A35EDA4ECE}" presName="parentLin" presStyleCnt="0"/>
      <dgm:spPr/>
    </dgm:pt>
    <dgm:pt modelId="{B6B115EB-819A-485C-A680-3D2DE93FDC0C}" type="pres">
      <dgm:prSet presAssocID="{A6AB3FC0-AD3E-4996-89F1-07A35EDA4ECE}" presName="parentLeftMargin" presStyleLbl="node1" presStyleIdx="1" presStyleCnt="3"/>
      <dgm:spPr/>
    </dgm:pt>
    <dgm:pt modelId="{CEA7FAAE-CDE0-445E-B3B9-5F33B171E721}" type="pres">
      <dgm:prSet presAssocID="{A6AB3FC0-AD3E-4996-89F1-07A35EDA4EC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10FF83-50DA-48E6-9FB1-B9162E076769}" type="pres">
      <dgm:prSet presAssocID="{A6AB3FC0-AD3E-4996-89F1-07A35EDA4ECE}" presName="negativeSpace" presStyleCnt="0"/>
      <dgm:spPr/>
    </dgm:pt>
    <dgm:pt modelId="{8E7AC26A-5F9B-46BB-8184-EF313AA58483}" type="pres">
      <dgm:prSet presAssocID="{A6AB3FC0-AD3E-4996-89F1-07A35EDA4E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0D5103-2A98-4051-9E52-1F0CF5989652}" type="presOf" srcId="{C9EF0679-6B0D-481A-A1DF-13627EAB1468}" destId="{A3B1B8A1-27FD-45D1-822A-191D84480A07}" srcOrd="0" destOrd="0" presId="urn:microsoft.com/office/officeart/2005/8/layout/list1"/>
    <dgm:cxn modelId="{2A73620D-8A3D-4CA5-A6AB-95D6CA851A33}" srcId="{7B65B295-BF66-48C6-9AB9-A770C2A6AAFB}" destId="{CD7C39BC-5612-47DD-994E-91CAFA70B8B9}" srcOrd="1" destOrd="0" parTransId="{CE464811-60B4-4F5B-8E41-5D31E3C3CB25}" sibTransId="{6A33B4D0-B732-4357-B460-FFD32908F4C9}"/>
    <dgm:cxn modelId="{8D111C14-1E30-4F45-B333-F79B449CE438}" type="presOf" srcId="{7B65B295-BF66-48C6-9AB9-A770C2A6AAFB}" destId="{E6DBE4FD-61DE-4EBA-BA39-D665274174C9}" srcOrd="0" destOrd="0" presId="urn:microsoft.com/office/officeart/2005/8/layout/list1"/>
    <dgm:cxn modelId="{99668D2B-0D75-4406-8411-15E0503F8988}" srcId="{7B65B295-BF66-48C6-9AB9-A770C2A6AAFB}" destId="{C3C5E644-D437-4616-A6F4-B62566960783}" srcOrd="0" destOrd="0" parTransId="{F422B2F8-6CBB-44BC-8E98-47C91C570B07}" sibTransId="{6DBE7B30-1FAF-41F8-9BDF-9026EF9127B2}"/>
    <dgm:cxn modelId="{84EA6631-AB39-4E82-98EA-A7D91EBFDAB1}" srcId="{C9EF0679-6B0D-481A-A1DF-13627EAB1468}" destId="{7B65B295-BF66-48C6-9AB9-A770C2A6AAFB}" srcOrd="0" destOrd="0" parTransId="{6D441789-0156-41B3-91D6-1E3D8B7F4BD6}" sibTransId="{1B096C5A-1044-433F-B6D7-21FCB8B55366}"/>
    <dgm:cxn modelId="{C56F684B-B2B8-4AE5-98E3-E27A2F4A9238}" type="presOf" srcId="{EF136A92-E9A4-444F-9F69-36EC8CDEF182}" destId="{BCF3C75D-5076-44CF-888D-428BB7B0068B}" srcOrd="1" destOrd="0" presId="urn:microsoft.com/office/officeart/2005/8/layout/list1"/>
    <dgm:cxn modelId="{4AE81670-9395-4CDC-B5A1-A4B30F3E7A4D}" type="presOf" srcId="{7B65B295-BF66-48C6-9AB9-A770C2A6AAFB}" destId="{D6C9297F-0DE6-40D9-BB85-C97C2370F31B}" srcOrd="1" destOrd="0" presId="urn:microsoft.com/office/officeart/2005/8/layout/list1"/>
    <dgm:cxn modelId="{BA714251-9A41-462D-9E96-7AA0D975910F}" srcId="{C9EF0679-6B0D-481A-A1DF-13627EAB1468}" destId="{EF136A92-E9A4-444F-9F69-36EC8CDEF182}" srcOrd="1" destOrd="0" parTransId="{CEDA5DF2-86DC-4655-A05B-14A9233FDCF1}" sibTransId="{F4FB97F4-7F8A-4E25-AF9E-B43593B99E80}"/>
    <dgm:cxn modelId="{04239E8C-A011-4D35-94AE-0542CB47F4B6}" type="presOf" srcId="{C3C5E644-D437-4616-A6F4-B62566960783}" destId="{109C8F0E-2625-41D3-9E6A-478DA990E9DB}" srcOrd="0" destOrd="0" presId="urn:microsoft.com/office/officeart/2005/8/layout/list1"/>
    <dgm:cxn modelId="{DFD3E1B7-3988-410D-9D14-DDDE1487CFD1}" srcId="{EF136A92-E9A4-444F-9F69-36EC8CDEF182}" destId="{8C6B6761-DC8B-4114-8F1D-2F4465BC9BAE}" srcOrd="0" destOrd="0" parTransId="{34EF0DF1-2EE4-4860-A5BC-1920F2DCF472}" sibTransId="{0CB473EF-8EB5-4200-887C-1F8B799E6F6A}"/>
    <dgm:cxn modelId="{AE205BB8-E733-4851-9DA4-E9880B826777}" type="presOf" srcId="{8C6B6761-DC8B-4114-8F1D-2F4465BC9BAE}" destId="{29B4DC98-47F0-4741-8A8A-2B6E358ACA1C}" srcOrd="0" destOrd="0" presId="urn:microsoft.com/office/officeart/2005/8/layout/list1"/>
    <dgm:cxn modelId="{CCFF0CC9-E2FD-442F-B978-3781360DD43B}" type="presOf" srcId="{EF136A92-E9A4-444F-9F69-36EC8CDEF182}" destId="{5F94F16E-5C63-4404-AF5D-3D1AE7CE61DD}" srcOrd="0" destOrd="0" presId="urn:microsoft.com/office/officeart/2005/8/layout/list1"/>
    <dgm:cxn modelId="{A28A2ED5-29CF-43EB-B0F7-172895B7A605}" type="presOf" srcId="{A6AB3FC0-AD3E-4996-89F1-07A35EDA4ECE}" destId="{CEA7FAAE-CDE0-445E-B3B9-5F33B171E721}" srcOrd="1" destOrd="0" presId="urn:microsoft.com/office/officeart/2005/8/layout/list1"/>
    <dgm:cxn modelId="{381FFBD5-D88E-4885-B506-C4EB33B42156}" type="presOf" srcId="{A6AB3FC0-AD3E-4996-89F1-07A35EDA4ECE}" destId="{B6B115EB-819A-485C-A680-3D2DE93FDC0C}" srcOrd="0" destOrd="0" presId="urn:microsoft.com/office/officeart/2005/8/layout/list1"/>
    <dgm:cxn modelId="{959986EC-D159-4836-923E-4C67B4F78485}" srcId="{C9EF0679-6B0D-481A-A1DF-13627EAB1468}" destId="{A6AB3FC0-AD3E-4996-89F1-07A35EDA4ECE}" srcOrd="2" destOrd="0" parTransId="{F4412325-C2E5-438F-B6BA-B171A362494D}" sibTransId="{34D8F722-D13D-4CD4-87CF-CAA2B547E4EA}"/>
    <dgm:cxn modelId="{220ABDFB-27A2-41CA-B69A-A33D7D36752C}" type="presOf" srcId="{CD7C39BC-5612-47DD-994E-91CAFA70B8B9}" destId="{109C8F0E-2625-41D3-9E6A-478DA990E9DB}" srcOrd="0" destOrd="1" presId="urn:microsoft.com/office/officeart/2005/8/layout/list1"/>
    <dgm:cxn modelId="{CE9A02E4-5CE5-4B1E-89BF-FCF0F01980FA}" type="presParOf" srcId="{A3B1B8A1-27FD-45D1-822A-191D84480A07}" destId="{163B73D8-B166-49F8-88A1-F834B5593342}" srcOrd="0" destOrd="0" presId="urn:microsoft.com/office/officeart/2005/8/layout/list1"/>
    <dgm:cxn modelId="{295CA20D-CC44-494E-B00B-B1AA4936538D}" type="presParOf" srcId="{163B73D8-B166-49F8-88A1-F834B5593342}" destId="{E6DBE4FD-61DE-4EBA-BA39-D665274174C9}" srcOrd="0" destOrd="0" presId="urn:microsoft.com/office/officeart/2005/8/layout/list1"/>
    <dgm:cxn modelId="{C12D2B3D-937B-439E-ABF6-E531665B8ADC}" type="presParOf" srcId="{163B73D8-B166-49F8-88A1-F834B5593342}" destId="{D6C9297F-0DE6-40D9-BB85-C97C2370F31B}" srcOrd="1" destOrd="0" presId="urn:microsoft.com/office/officeart/2005/8/layout/list1"/>
    <dgm:cxn modelId="{14BF43C5-43CF-4C02-859E-4C3B68D6F151}" type="presParOf" srcId="{A3B1B8A1-27FD-45D1-822A-191D84480A07}" destId="{5233BC5C-399A-45E8-BA46-C4C8DD3BB954}" srcOrd="1" destOrd="0" presId="urn:microsoft.com/office/officeart/2005/8/layout/list1"/>
    <dgm:cxn modelId="{EB62CED1-786A-48A9-9E0B-F42A7DADC115}" type="presParOf" srcId="{A3B1B8A1-27FD-45D1-822A-191D84480A07}" destId="{109C8F0E-2625-41D3-9E6A-478DA990E9DB}" srcOrd="2" destOrd="0" presId="urn:microsoft.com/office/officeart/2005/8/layout/list1"/>
    <dgm:cxn modelId="{3D017933-9A69-4481-B96A-27C9F68FD50B}" type="presParOf" srcId="{A3B1B8A1-27FD-45D1-822A-191D84480A07}" destId="{8BAE079F-4E8E-484D-AB00-BAA4CD9F8B61}" srcOrd="3" destOrd="0" presId="urn:microsoft.com/office/officeart/2005/8/layout/list1"/>
    <dgm:cxn modelId="{1D584113-FBA8-4F2E-AFB6-485CE7685538}" type="presParOf" srcId="{A3B1B8A1-27FD-45D1-822A-191D84480A07}" destId="{40FB9156-8C59-4E60-8CDE-03BB54612672}" srcOrd="4" destOrd="0" presId="urn:microsoft.com/office/officeart/2005/8/layout/list1"/>
    <dgm:cxn modelId="{7AB29A0E-4B62-4B7B-8710-2FEB90704851}" type="presParOf" srcId="{40FB9156-8C59-4E60-8CDE-03BB54612672}" destId="{5F94F16E-5C63-4404-AF5D-3D1AE7CE61DD}" srcOrd="0" destOrd="0" presId="urn:microsoft.com/office/officeart/2005/8/layout/list1"/>
    <dgm:cxn modelId="{D76831F0-944E-4A0D-8A99-3623896B6E31}" type="presParOf" srcId="{40FB9156-8C59-4E60-8CDE-03BB54612672}" destId="{BCF3C75D-5076-44CF-888D-428BB7B0068B}" srcOrd="1" destOrd="0" presId="urn:microsoft.com/office/officeart/2005/8/layout/list1"/>
    <dgm:cxn modelId="{DB18D51C-A3FD-40BD-A3DD-894CD448B614}" type="presParOf" srcId="{A3B1B8A1-27FD-45D1-822A-191D84480A07}" destId="{20DC7ED2-6119-420B-9B35-6F25F445B287}" srcOrd="5" destOrd="0" presId="urn:microsoft.com/office/officeart/2005/8/layout/list1"/>
    <dgm:cxn modelId="{73043C17-B889-4A9B-B7A3-AB290F5EFFD2}" type="presParOf" srcId="{A3B1B8A1-27FD-45D1-822A-191D84480A07}" destId="{29B4DC98-47F0-4741-8A8A-2B6E358ACA1C}" srcOrd="6" destOrd="0" presId="urn:microsoft.com/office/officeart/2005/8/layout/list1"/>
    <dgm:cxn modelId="{3B0F80C3-4384-4ABF-9D34-87AC9737BA6D}" type="presParOf" srcId="{A3B1B8A1-27FD-45D1-822A-191D84480A07}" destId="{9EB7EB0E-9F3C-4BC8-A3FD-FAD1FFDD06BD}" srcOrd="7" destOrd="0" presId="urn:microsoft.com/office/officeart/2005/8/layout/list1"/>
    <dgm:cxn modelId="{728E8D1B-1033-4CA4-A724-06CC39733775}" type="presParOf" srcId="{A3B1B8A1-27FD-45D1-822A-191D84480A07}" destId="{5DBF04AB-317F-46E1-BD44-998D98D63E4B}" srcOrd="8" destOrd="0" presId="urn:microsoft.com/office/officeart/2005/8/layout/list1"/>
    <dgm:cxn modelId="{55AF22FC-D8DE-4716-8E2C-8FE200F4751F}" type="presParOf" srcId="{5DBF04AB-317F-46E1-BD44-998D98D63E4B}" destId="{B6B115EB-819A-485C-A680-3D2DE93FDC0C}" srcOrd="0" destOrd="0" presId="urn:microsoft.com/office/officeart/2005/8/layout/list1"/>
    <dgm:cxn modelId="{EAB20C98-4393-439D-B60F-8C654EACDDCF}" type="presParOf" srcId="{5DBF04AB-317F-46E1-BD44-998D98D63E4B}" destId="{CEA7FAAE-CDE0-445E-B3B9-5F33B171E721}" srcOrd="1" destOrd="0" presId="urn:microsoft.com/office/officeart/2005/8/layout/list1"/>
    <dgm:cxn modelId="{008ADAEF-83D7-44A4-A590-FBA451EC1D0B}" type="presParOf" srcId="{A3B1B8A1-27FD-45D1-822A-191D84480A07}" destId="{7F10FF83-50DA-48E6-9FB1-B9162E076769}" srcOrd="9" destOrd="0" presId="urn:microsoft.com/office/officeart/2005/8/layout/list1"/>
    <dgm:cxn modelId="{EC641219-9703-42E2-9B23-0D7D466187C5}" type="presParOf" srcId="{A3B1B8A1-27FD-45D1-822A-191D84480A07}" destId="{8E7AC26A-5F9B-46BB-8184-EF313AA584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r="http://schemas.openxmlformats.org/officeDocument/2006/relationships" xmlns:a14="http://schemas.microsoft.com/office/drawing/2010/main" xmlns:asvg="http://schemas.microsoft.com/office/drawing/2016/SVG/main" xmlns:dgm14="http://schemas.microsoft.com/office/drawing/2010/diagram" xmlns:dsp="http://schemas.microsoft.com/office/drawing/2008/diagram" xmlns:dgm="http://schemas.openxmlformats.org/drawingml/2006/diagram" xmlns:a="http://schemas.openxmlformats.org/drawingml/2006/main">
  <dgm:ptLst>
    <dgm:pt modelId="{B6721A75-C64C-49D1-9465-CF71DC8B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32D73B-7CB2-450A-81BB-82C2FFF093A7}">
      <dgm:prSet/>
      <dgm:spPr/>
      <dgm:t>
        <a:bodyPr/>
        <a:lstStyle/>
        <a:p>
          <a:r>
            <a:rPr lang="en-US" dirty="0"/>
            <a:t>More expansive interpretation of conduct constituting “mutual aid or protection” and “concerted activity”</a:t>
          </a:r>
        </a:p>
      </dgm:t>
    </dgm:pt>
    <dgm:pt modelId="{20874F98-0461-48B5-A4B7-9BBB70935178}" type="parTrans" cxnId="{83EB41AB-9571-4F0F-B6B1-E0324CD5D222}">
      <dgm:prSet/>
      <dgm:spPr/>
      <dgm:t>
        <a:bodyPr/>
        <a:lstStyle/>
        <a:p>
          <a:endParaRPr lang="en-US"/>
        </a:p>
      </dgm:t>
    </dgm:pt>
    <dgm:pt modelId="{C6562EEC-38E7-4E3D-8CA7-FC35AD3AACA2}" type="sibTrans" cxnId="{83EB41AB-9571-4F0F-B6B1-E0324CD5D222}">
      <dgm:prSet/>
      <dgm:spPr/>
      <dgm:t>
        <a:bodyPr/>
        <a:lstStyle/>
        <a:p>
          <a:endParaRPr lang="en-US"/>
        </a:p>
      </dgm:t>
    </dgm:pt>
    <dgm:pt modelId="{4ED7402B-6667-4FB6-BC18-524572B5D495}">
      <dgm:prSet/>
      <dgm:spPr/>
      <dgm:t>
        <a:bodyPr/>
        <a:lstStyle/>
        <a:p>
          <a:r>
            <a:rPr lang="en-US" dirty="0"/>
            <a:t>Unlawful labor practices (ULP) associated with electronic monitoring and algorithmic management of employees </a:t>
          </a:r>
        </a:p>
      </dgm:t>
    </dgm:pt>
    <dgm:pt modelId="{DC7A6404-B1A5-43A8-B2AC-1AC7AB1C6219}" type="parTrans" cxnId="{8FB438E0-F2F5-489E-B809-4AAD45F34AFD}">
      <dgm:prSet/>
      <dgm:spPr/>
      <dgm:t>
        <a:bodyPr/>
        <a:lstStyle/>
        <a:p>
          <a:endParaRPr lang="en-US"/>
        </a:p>
      </dgm:t>
    </dgm:pt>
    <dgm:pt modelId="{D6F3B61C-825B-4C48-BB28-3157BBC29F62}" type="sibTrans" cxnId="{8FB438E0-F2F5-489E-B809-4AAD45F34AFD}">
      <dgm:prSet/>
      <dgm:spPr/>
      <dgm:t>
        <a:bodyPr/>
        <a:lstStyle/>
        <a:p>
          <a:endParaRPr lang="en-US"/>
        </a:p>
      </dgm:t>
    </dgm:pt>
    <dgm:pt modelId="{86AD8EE4-7DAC-45E7-9A52-B36D96EDD264}">
      <dgm:prSet/>
      <dgm:spPr/>
      <dgm:t>
        <a:bodyPr/>
        <a:lstStyle/>
        <a:p>
          <a:r>
            <a:rPr lang="en-US" dirty="0"/>
            <a:t>Limitation on the use of confidentiality and non-disparagement provisions in severance agreements</a:t>
          </a:r>
        </a:p>
      </dgm:t>
    </dgm:pt>
    <dgm:pt modelId="{7FE367D5-3FFF-43F8-ABE7-C1BD46313574}" type="parTrans" cxnId="{770F9434-3803-4706-BB9C-2BC8ED514C76}">
      <dgm:prSet/>
      <dgm:spPr/>
      <dgm:t>
        <a:bodyPr/>
        <a:lstStyle/>
        <a:p>
          <a:endParaRPr lang="en-US"/>
        </a:p>
      </dgm:t>
    </dgm:pt>
    <dgm:pt modelId="{148E77BA-62B6-4433-B557-52EBF77B27B6}" type="sibTrans" cxnId="{770F9434-3803-4706-BB9C-2BC8ED514C76}">
      <dgm:prSet/>
      <dgm:spPr/>
      <dgm:t>
        <a:bodyPr/>
        <a:lstStyle/>
        <a:p>
          <a:endParaRPr lang="en-US"/>
        </a:p>
      </dgm:t>
    </dgm:pt>
    <dgm:pt modelId="{2A904967-DB78-4D26-B651-656CDB21BF46}">
      <dgm:prSet/>
      <dgm:spPr/>
      <dgm:t>
        <a:bodyPr/>
        <a:lstStyle/>
        <a:p>
          <a:r>
            <a:rPr lang="en-US" dirty="0"/>
            <a:t>Finding the proffer, maintenance and enforcement of noncompete agreements and “stay or pay” provisions to be ULPs</a:t>
          </a:r>
        </a:p>
      </dgm:t>
    </dgm:pt>
    <dgm:pt modelId="{F770961F-546E-46D5-8116-65B6359D4B0F}" type="parTrans" cxnId="{3F1D3EE5-FAC3-4F35-8B0B-7D6DF7D98E66}">
      <dgm:prSet/>
      <dgm:spPr/>
      <dgm:t>
        <a:bodyPr/>
        <a:lstStyle/>
        <a:p>
          <a:endParaRPr lang="en-US"/>
        </a:p>
      </dgm:t>
    </dgm:pt>
    <dgm:pt modelId="{C482F157-EBC9-4DE3-BA50-77A4757C6906}" type="sibTrans" cxnId="{3F1D3EE5-FAC3-4F35-8B0B-7D6DF7D98E66}">
      <dgm:prSet/>
      <dgm:spPr/>
      <dgm:t>
        <a:bodyPr/>
        <a:lstStyle/>
        <a:p>
          <a:endParaRPr lang="en-US"/>
        </a:p>
      </dgm:t>
    </dgm:pt>
    <dgm:pt modelId="{4F5DBFB5-1F35-4010-A70D-178D929007D1}">
      <dgm:prSet/>
      <dgm:spPr/>
      <dgm:t>
        <a:bodyPr/>
        <a:lstStyle/>
        <a:p>
          <a:r>
            <a:rPr lang="en-US" dirty="0"/>
            <a:t>The expansion of remedies generally available for ULPs and settlements</a:t>
          </a:r>
        </a:p>
      </dgm:t>
    </dgm:pt>
    <dgm:pt modelId="{34726729-5B6A-4268-B09F-9FB2BD6900FF}" type="parTrans" cxnId="{391E9461-53B5-4593-ACA5-6B08FAF4DAB1}">
      <dgm:prSet/>
      <dgm:spPr/>
      <dgm:t>
        <a:bodyPr/>
        <a:lstStyle/>
        <a:p>
          <a:endParaRPr lang="en-US"/>
        </a:p>
      </dgm:t>
    </dgm:pt>
    <dgm:pt modelId="{A4BA3D4F-F653-46C3-8D02-826285860DED}" type="sibTrans" cxnId="{391E9461-53B5-4593-ACA5-6B08FAF4DAB1}">
      <dgm:prSet/>
      <dgm:spPr/>
      <dgm:t>
        <a:bodyPr/>
        <a:lstStyle/>
        <a:p>
          <a:endParaRPr lang="en-US"/>
        </a:p>
      </dgm:t>
    </dgm:pt>
    <dgm:pt modelId="{0045E44D-06F1-403B-BF03-44A49A03FEC0}" type="pres">
      <dgm:prSet presAssocID="{B6721A75-C64C-49D1-9465-CF71DC8BC77E}" presName="root" presStyleCnt="0">
        <dgm:presLayoutVars>
          <dgm:dir/>
          <dgm:resizeHandles val="exact"/>
        </dgm:presLayoutVars>
      </dgm:prSet>
      <dgm:spPr/>
    </dgm:pt>
    <dgm:pt modelId="{C09455D8-C968-40FF-8930-9A168570BC28}" type="pres">
      <dgm:prSet presAssocID="{4732D73B-7CB2-450A-81BB-82C2FFF093A7}" presName="compNode" presStyleCnt="0"/>
      <dgm:spPr/>
    </dgm:pt>
    <dgm:pt modelId="{2B9053CB-7A3D-4AFB-8BC7-7885AE4B4876}" type="pres">
      <dgm:prSet presAssocID="{4732D73B-7CB2-450A-81BB-82C2FFF093A7}" presName="bgRect" presStyleLbl="bgShp" presStyleIdx="0" presStyleCnt="5"/>
      <dgm:spPr/>
    </dgm:pt>
    <dgm:pt modelId="{BF22CA56-BF63-4EE6-8514-5CC9897D7050}" type="pres">
      <dgm:prSet presAssocID="{4732D73B-7CB2-450A-81BB-82C2FFF093A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99EA2345-9CFB-4FEE-925E-954B3C5092CF}" type="pres">
      <dgm:prSet presAssocID="{4732D73B-7CB2-450A-81BB-82C2FFF093A7}" presName="spaceRect" presStyleCnt="0"/>
      <dgm:spPr/>
    </dgm:pt>
    <dgm:pt modelId="{1D1CAF0C-C8BF-4C19-A0B9-ABB1973FE513}" type="pres">
      <dgm:prSet presAssocID="{4732D73B-7CB2-450A-81BB-82C2FFF093A7}" presName="parTx" presStyleLbl="revTx" presStyleIdx="0" presStyleCnt="5">
        <dgm:presLayoutVars>
          <dgm:chMax val="0"/>
          <dgm:chPref val="0"/>
        </dgm:presLayoutVars>
      </dgm:prSet>
      <dgm:spPr/>
    </dgm:pt>
    <dgm:pt modelId="{501BD2C4-C0D7-49C9-A1DA-18C74A2A317B}" type="pres">
      <dgm:prSet presAssocID="{C6562EEC-38E7-4E3D-8CA7-FC35AD3AACA2}" presName="sibTrans" presStyleCnt="0"/>
      <dgm:spPr/>
    </dgm:pt>
    <dgm:pt modelId="{5200F02F-004D-4A97-A5B5-5E718109329E}" type="pres">
      <dgm:prSet presAssocID="{4ED7402B-6667-4FB6-BC18-524572B5D495}" presName="compNode" presStyleCnt="0"/>
      <dgm:spPr/>
    </dgm:pt>
    <dgm:pt modelId="{27E29B40-DA7F-438F-A507-CE7E346BAC66}" type="pres">
      <dgm:prSet presAssocID="{4ED7402B-6667-4FB6-BC18-524572B5D495}" presName="bgRect" presStyleLbl="bgShp" presStyleIdx="1" presStyleCnt="5"/>
      <dgm:spPr/>
    </dgm:pt>
    <dgm:pt modelId="{F8ED03DA-8CD0-451B-AAE7-B4CC72A9ECB5}" type="pres">
      <dgm:prSet presAssocID="{4ED7402B-6667-4FB6-BC18-524572B5D4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F98CC57F-9691-4D2D-90B7-F4DC45676E88}" type="pres">
      <dgm:prSet presAssocID="{4ED7402B-6667-4FB6-BC18-524572B5D495}" presName="spaceRect" presStyleCnt="0"/>
      <dgm:spPr/>
    </dgm:pt>
    <dgm:pt modelId="{8E8EC0D9-896F-453A-B37C-E11DCBC2629F}" type="pres">
      <dgm:prSet presAssocID="{4ED7402B-6667-4FB6-BC18-524572B5D495}" presName="parTx" presStyleLbl="revTx" presStyleIdx="1" presStyleCnt="5">
        <dgm:presLayoutVars>
          <dgm:chMax val="0"/>
          <dgm:chPref val="0"/>
        </dgm:presLayoutVars>
      </dgm:prSet>
      <dgm:spPr/>
    </dgm:pt>
    <dgm:pt modelId="{7A5CF454-FBDA-494F-86FE-AF361E4AD67C}" type="pres">
      <dgm:prSet presAssocID="{D6F3B61C-825B-4C48-BB28-3157BBC29F62}" presName="sibTrans" presStyleCnt="0"/>
      <dgm:spPr/>
    </dgm:pt>
    <dgm:pt modelId="{8F033318-5380-4103-9D57-284F0635F0D4}" type="pres">
      <dgm:prSet presAssocID="{86AD8EE4-7DAC-45E7-9A52-B36D96EDD264}" presName="compNode" presStyleCnt="0"/>
      <dgm:spPr/>
    </dgm:pt>
    <dgm:pt modelId="{B7EDAD5D-9434-4832-9169-DB3B24CA4D74}" type="pres">
      <dgm:prSet presAssocID="{86AD8EE4-7DAC-45E7-9A52-B36D96EDD264}" presName="bgRect" presStyleLbl="bgShp" presStyleIdx="2" presStyleCnt="5"/>
      <dgm:spPr/>
    </dgm:pt>
    <dgm:pt modelId="{C0638D1E-5323-4203-89D2-F8AC8968139F}" type="pres">
      <dgm:prSet presAssocID="{86AD8EE4-7DAC-45E7-9A52-B36D96EDD26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A3DCCAF3-87C3-4100-B412-96CDB2329472}" type="pres">
      <dgm:prSet presAssocID="{86AD8EE4-7DAC-45E7-9A52-B36D96EDD264}" presName="spaceRect" presStyleCnt="0"/>
      <dgm:spPr/>
    </dgm:pt>
    <dgm:pt modelId="{FC23DCDF-4B3E-4308-9668-46B7DB930851}" type="pres">
      <dgm:prSet presAssocID="{86AD8EE4-7DAC-45E7-9A52-B36D96EDD264}" presName="parTx" presStyleLbl="revTx" presStyleIdx="2" presStyleCnt="5">
        <dgm:presLayoutVars>
          <dgm:chMax val="0"/>
          <dgm:chPref val="0"/>
        </dgm:presLayoutVars>
      </dgm:prSet>
      <dgm:spPr/>
    </dgm:pt>
    <dgm:pt modelId="{0D98C986-15DC-4B28-89FF-CE961BE91310}" type="pres">
      <dgm:prSet presAssocID="{148E77BA-62B6-4433-B557-52EBF77B27B6}" presName="sibTrans" presStyleCnt="0"/>
      <dgm:spPr/>
    </dgm:pt>
    <dgm:pt modelId="{22F38AA7-5441-4167-AE5B-8A16D8962B64}" type="pres">
      <dgm:prSet presAssocID="{2A904967-DB78-4D26-B651-656CDB21BF46}" presName="compNode" presStyleCnt="0"/>
      <dgm:spPr/>
    </dgm:pt>
    <dgm:pt modelId="{3F2A20B8-FA7D-4DEF-92E3-DB90A046C750}" type="pres">
      <dgm:prSet presAssocID="{2A904967-DB78-4D26-B651-656CDB21BF46}" presName="bgRect" presStyleLbl="bgShp" presStyleIdx="3" presStyleCnt="5"/>
      <dgm:spPr/>
    </dgm:pt>
    <dgm:pt modelId="{4578FE2D-A983-4AC3-82BB-FE9F4ECD3988}" type="pres">
      <dgm:prSet presAssocID="{2A904967-DB78-4D26-B651-656CDB21BF4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DE878F50-F8A6-4FDA-82EE-55EF91D016B6}" type="pres">
      <dgm:prSet presAssocID="{2A904967-DB78-4D26-B651-656CDB21BF46}" presName="spaceRect" presStyleCnt="0"/>
      <dgm:spPr/>
    </dgm:pt>
    <dgm:pt modelId="{3DED57F8-1C83-4C92-9DA6-C8BFBBA0C2E6}" type="pres">
      <dgm:prSet presAssocID="{2A904967-DB78-4D26-B651-656CDB21BF46}" presName="parTx" presStyleLbl="revTx" presStyleIdx="3" presStyleCnt="5">
        <dgm:presLayoutVars>
          <dgm:chMax val="0"/>
          <dgm:chPref val="0"/>
        </dgm:presLayoutVars>
      </dgm:prSet>
      <dgm:spPr/>
    </dgm:pt>
    <dgm:pt modelId="{BDD68D5A-4A85-43FF-82B3-E15A6A2D0BF1}" type="pres">
      <dgm:prSet presAssocID="{C482F157-EBC9-4DE3-BA50-77A4757C6906}" presName="sibTrans" presStyleCnt="0"/>
      <dgm:spPr/>
    </dgm:pt>
    <dgm:pt modelId="{DD4621D0-743B-463A-A62F-DC31C75391E8}" type="pres">
      <dgm:prSet presAssocID="{4F5DBFB5-1F35-4010-A70D-178D929007D1}" presName="compNode" presStyleCnt="0"/>
      <dgm:spPr/>
    </dgm:pt>
    <dgm:pt modelId="{02E67B35-6E4C-4755-B9E9-B78CEDF216E5}" type="pres">
      <dgm:prSet presAssocID="{4F5DBFB5-1F35-4010-A70D-178D929007D1}" presName="bgRect" presStyleLbl="bgShp" presStyleIdx="4" presStyleCnt="5"/>
      <dgm:spPr/>
    </dgm:pt>
    <dgm:pt modelId="{7477522E-392E-49E7-9BB3-3F5B6C5C6BBE}" type="pres">
      <dgm:prSet presAssocID="{4F5DBFB5-1F35-4010-A70D-178D929007D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082E689B-B856-4ABC-8716-9FC4B829F502}" type="pres">
      <dgm:prSet presAssocID="{4F5DBFB5-1F35-4010-A70D-178D929007D1}" presName="spaceRect" presStyleCnt="0"/>
      <dgm:spPr/>
    </dgm:pt>
    <dgm:pt modelId="{A8881432-1E66-4FDD-A58B-485AE4ED2107}" type="pres">
      <dgm:prSet presAssocID="{4F5DBFB5-1F35-4010-A70D-178D929007D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069D002-F55E-4FC2-810A-7DC2A7BDA5CD}" type="presOf" srcId="{B6721A75-C64C-49D1-9465-CF71DC8BC77E}" destId="{0045E44D-06F1-403B-BF03-44A49A03FEC0}" srcOrd="0" destOrd="0" presId="urn:microsoft.com/office/officeart/2018/2/layout/IconVerticalSolidList"/>
    <dgm:cxn modelId="{E1316333-3F4B-4F33-B264-B44369AEC38F}" type="presOf" srcId="{4732D73B-7CB2-450A-81BB-82C2FFF093A7}" destId="{1D1CAF0C-C8BF-4C19-A0B9-ABB1973FE513}" srcOrd="0" destOrd="0" presId="urn:microsoft.com/office/officeart/2018/2/layout/IconVerticalSolidList"/>
    <dgm:cxn modelId="{770F9434-3803-4706-BB9C-2BC8ED514C76}" srcId="{B6721A75-C64C-49D1-9465-CF71DC8BC77E}" destId="{86AD8EE4-7DAC-45E7-9A52-B36D96EDD264}" srcOrd="2" destOrd="0" parTransId="{7FE367D5-3FFF-43F8-ABE7-C1BD46313574}" sibTransId="{148E77BA-62B6-4433-B557-52EBF77B27B6}"/>
    <dgm:cxn modelId="{391E9461-53B5-4593-ACA5-6B08FAF4DAB1}" srcId="{B6721A75-C64C-49D1-9465-CF71DC8BC77E}" destId="{4F5DBFB5-1F35-4010-A70D-178D929007D1}" srcOrd="4" destOrd="0" parTransId="{34726729-5B6A-4268-B09F-9FB2BD6900FF}" sibTransId="{A4BA3D4F-F653-46C3-8D02-826285860DED}"/>
    <dgm:cxn modelId="{83EB41AB-9571-4F0F-B6B1-E0324CD5D222}" srcId="{B6721A75-C64C-49D1-9465-CF71DC8BC77E}" destId="{4732D73B-7CB2-450A-81BB-82C2FFF093A7}" srcOrd="0" destOrd="0" parTransId="{20874F98-0461-48B5-A4B7-9BBB70935178}" sibTransId="{C6562EEC-38E7-4E3D-8CA7-FC35AD3AACA2}"/>
    <dgm:cxn modelId="{726235C1-BAAC-4E06-8992-A79FB363BF87}" type="presOf" srcId="{2A904967-DB78-4D26-B651-656CDB21BF46}" destId="{3DED57F8-1C83-4C92-9DA6-C8BFBBA0C2E6}" srcOrd="0" destOrd="0" presId="urn:microsoft.com/office/officeart/2018/2/layout/IconVerticalSolidList"/>
    <dgm:cxn modelId="{D41A05C3-7E2E-4206-8056-346CA1E8C43F}" type="presOf" srcId="{86AD8EE4-7DAC-45E7-9A52-B36D96EDD264}" destId="{FC23DCDF-4B3E-4308-9668-46B7DB930851}" srcOrd="0" destOrd="0" presId="urn:microsoft.com/office/officeart/2018/2/layout/IconVerticalSolidList"/>
    <dgm:cxn modelId="{1F09FFCF-4F85-4808-A3BA-7AF87AF68CC2}" type="presOf" srcId="{4ED7402B-6667-4FB6-BC18-524572B5D495}" destId="{8E8EC0D9-896F-453A-B37C-E11DCBC2629F}" srcOrd="0" destOrd="0" presId="urn:microsoft.com/office/officeart/2018/2/layout/IconVerticalSolidList"/>
    <dgm:cxn modelId="{8FB438E0-F2F5-489E-B809-4AAD45F34AFD}" srcId="{B6721A75-C64C-49D1-9465-CF71DC8BC77E}" destId="{4ED7402B-6667-4FB6-BC18-524572B5D495}" srcOrd="1" destOrd="0" parTransId="{DC7A6404-B1A5-43A8-B2AC-1AC7AB1C6219}" sibTransId="{D6F3B61C-825B-4C48-BB28-3157BBC29F62}"/>
    <dgm:cxn modelId="{83370FE3-3E24-4CDB-A0ED-6FEA0D53B257}" type="presOf" srcId="{4F5DBFB5-1F35-4010-A70D-178D929007D1}" destId="{A8881432-1E66-4FDD-A58B-485AE4ED2107}" srcOrd="0" destOrd="0" presId="urn:microsoft.com/office/officeart/2018/2/layout/IconVerticalSolidList"/>
    <dgm:cxn modelId="{3F1D3EE5-FAC3-4F35-8B0B-7D6DF7D98E66}" srcId="{B6721A75-C64C-49D1-9465-CF71DC8BC77E}" destId="{2A904967-DB78-4D26-B651-656CDB21BF46}" srcOrd="3" destOrd="0" parTransId="{F770961F-546E-46D5-8116-65B6359D4B0F}" sibTransId="{C482F157-EBC9-4DE3-BA50-77A4757C6906}"/>
    <dgm:cxn modelId="{AF00297A-39BC-4744-ACEB-083821051EA6}" type="presParOf" srcId="{0045E44D-06F1-403B-BF03-44A49A03FEC0}" destId="{C09455D8-C968-40FF-8930-9A168570BC28}" srcOrd="0" destOrd="0" presId="urn:microsoft.com/office/officeart/2018/2/layout/IconVerticalSolidList"/>
    <dgm:cxn modelId="{5E850F55-BCDF-4DF6-9946-CCA512EC14FB}" type="presParOf" srcId="{C09455D8-C968-40FF-8930-9A168570BC28}" destId="{2B9053CB-7A3D-4AFB-8BC7-7885AE4B4876}" srcOrd="0" destOrd="0" presId="urn:microsoft.com/office/officeart/2018/2/layout/IconVerticalSolidList"/>
    <dgm:cxn modelId="{AEB94573-66B8-44C3-8DAB-871259037AAB}" type="presParOf" srcId="{C09455D8-C968-40FF-8930-9A168570BC28}" destId="{BF22CA56-BF63-4EE6-8514-5CC9897D7050}" srcOrd="1" destOrd="0" presId="urn:microsoft.com/office/officeart/2018/2/layout/IconVerticalSolidList"/>
    <dgm:cxn modelId="{FDF31388-2FD2-47FF-AD9C-005AED1F9ADB}" type="presParOf" srcId="{C09455D8-C968-40FF-8930-9A168570BC28}" destId="{99EA2345-9CFB-4FEE-925E-954B3C5092CF}" srcOrd="2" destOrd="0" presId="urn:microsoft.com/office/officeart/2018/2/layout/IconVerticalSolidList"/>
    <dgm:cxn modelId="{DB35C6C3-2F2B-4F3D-921A-6970B03840EA}" type="presParOf" srcId="{C09455D8-C968-40FF-8930-9A168570BC28}" destId="{1D1CAF0C-C8BF-4C19-A0B9-ABB1973FE513}" srcOrd="3" destOrd="0" presId="urn:microsoft.com/office/officeart/2018/2/layout/IconVerticalSolidList"/>
    <dgm:cxn modelId="{6BD027CF-0DD1-4FF3-891C-20F871D17490}" type="presParOf" srcId="{0045E44D-06F1-403B-BF03-44A49A03FEC0}" destId="{501BD2C4-C0D7-49C9-A1DA-18C74A2A317B}" srcOrd="1" destOrd="0" presId="urn:microsoft.com/office/officeart/2018/2/layout/IconVerticalSolidList"/>
    <dgm:cxn modelId="{A4D8D839-9D60-487D-9507-AE8B10B13C8B}" type="presParOf" srcId="{0045E44D-06F1-403B-BF03-44A49A03FEC0}" destId="{5200F02F-004D-4A97-A5B5-5E718109329E}" srcOrd="2" destOrd="0" presId="urn:microsoft.com/office/officeart/2018/2/layout/IconVerticalSolidList"/>
    <dgm:cxn modelId="{935207D0-B520-45A2-B29C-843B7FF916B4}" type="presParOf" srcId="{5200F02F-004D-4A97-A5B5-5E718109329E}" destId="{27E29B40-DA7F-438F-A507-CE7E346BAC66}" srcOrd="0" destOrd="0" presId="urn:microsoft.com/office/officeart/2018/2/layout/IconVerticalSolidList"/>
    <dgm:cxn modelId="{DC621BFE-5646-4B3E-B781-EC985A3127C1}" type="presParOf" srcId="{5200F02F-004D-4A97-A5B5-5E718109329E}" destId="{F8ED03DA-8CD0-451B-AAE7-B4CC72A9ECB5}" srcOrd="1" destOrd="0" presId="urn:microsoft.com/office/officeart/2018/2/layout/IconVerticalSolidList"/>
    <dgm:cxn modelId="{431ECF6B-0B6B-4A6A-A3EA-3FB47BE19CEA}" type="presParOf" srcId="{5200F02F-004D-4A97-A5B5-5E718109329E}" destId="{F98CC57F-9691-4D2D-90B7-F4DC45676E88}" srcOrd="2" destOrd="0" presId="urn:microsoft.com/office/officeart/2018/2/layout/IconVerticalSolidList"/>
    <dgm:cxn modelId="{39B9AB68-CF9A-4481-8A7E-C98860C5EBF1}" type="presParOf" srcId="{5200F02F-004D-4A97-A5B5-5E718109329E}" destId="{8E8EC0D9-896F-453A-B37C-E11DCBC2629F}" srcOrd="3" destOrd="0" presId="urn:microsoft.com/office/officeart/2018/2/layout/IconVerticalSolidList"/>
    <dgm:cxn modelId="{433600CE-8C40-4185-ABFB-94AADEC732B7}" type="presParOf" srcId="{0045E44D-06F1-403B-BF03-44A49A03FEC0}" destId="{7A5CF454-FBDA-494F-86FE-AF361E4AD67C}" srcOrd="3" destOrd="0" presId="urn:microsoft.com/office/officeart/2018/2/layout/IconVerticalSolidList"/>
    <dgm:cxn modelId="{2BF9B8B6-48D5-4F17-ADE5-56234EE0B092}" type="presParOf" srcId="{0045E44D-06F1-403B-BF03-44A49A03FEC0}" destId="{8F033318-5380-4103-9D57-284F0635F0D4}" srcOrd="4" destOrd="0" presId="urn:microsoft.com/office/officeart/2018/2/layout/IconVerticalSolidList"/>
    <dgm:cxn modelId="{3E12E74E-61A6-4CCF-8023-3FCC0F79A121}" type="presParOf" srcId="{8F033318-5380-4103-9D57-284F0635F0D4}" destId="{B7EDAD5D-9434-4832-9169-DB3B24CA4D74}" srcOrd="0" destOrd="0" presId="urn:microsoft.com/office/officeart/2018/2/layout/IconVerticalSolidList"/>
    <dgm:cxn modelId="{DBE64387-6032-4AA3-A479-D29B5B01FD91}" type="presParOf" srcId="{8F033318-5380-4103-9D57-284F0635F0D4}" destId="{C0638D1E-5323-4203-89D2-F8AC8968139F}" srcOrd="1" destOrd="0" presId="urn:microsoft.com/office/officeart/2018/2/layout/IconVerticalSolidList"/>
    <dgm:cxn modelId="{39F51D03-0FA0-4F25-ACEA-DD864C4C0773}" type="presParOf" srcId="{8F033318-5380-4103-9D57-284F0635F0D4}" destId="{A3DCCAF3-87C3-4100-B412-96CDB2329472}" srcOrd="2" destOrd="0" presId="urn:microsoft.com/office/officeart/2018/2/layout/IconVerticalSolidList"/>
    <dgm:cxn modelId="{807D9836-7901-43E5-AB31-D4E007F2672A}" type="presParOf" srcId="{8F033318-5380-4103-9D57-284F0635F0D4}" destId="{FC23DCDF-4B3E-4308-9668-46B7DB930851}" srcOrd="3" destOrd="0" presId="urn:microsoft.com/office/officeart/2018/2/layout/IconVerticalSolidList"/>
    <dgm:cxn modelId="{17C14A89-CA40-4F86-B12E-8DDF72F7624C}" type="presParOf" srcId="{0045E44D-06F1-403B-BF03-44A49A03FEC0}" destId="{0D98C986-15DC-4B28-89FF-CE961BE91310}" srcOrd="5" destOrd="0" presId="urn:microsoft.com/office/officeart/2018/2/layout/IconVerticalSolidList"/>
    <dgm:cxn modelId="{3B11E624-8EDB-4CB2-8147-9F375F85B86B}" type="presParOf" srcId="{0045E44D-06F1-403B-BF03-44A49A03FEC0}" destId="{22F38AA7-5441-4167-AE5B-8A16D8962B64}" srcOrd="6" destOrd="0" presId="urn:microsoft.com/office/officeart/2018/2/layout/IconVerticalSolidList"/>
    <dgm:cxn modelId="{E86FF31C-D679-4F14-8967-2C4875F0D09D}" type="presParOf" srcId="{22F38AA7-5441-4167-AE5B-8A16D8962B64}" destId="{3F2A20B8-FA7D-4DEF-92E3-DB90A046C750}" srcOrd="0" destOrd="0" presId="urn:microsoft.com/office/officeart/2018/2/layout/IconVerticalSolidList"/>
    <dgm:cxn modelId="{21BFB5E6-0EBF-4A95-997B-12CE20E7ED78}" type="presParOf" srcId="{22F38AA7-5441-4167-AE5B-8A16D8962B64}" destId="{4578FE2D-A983-4AC3-82BB-FE9F4ECD3988}" srcOrd="1" destOrd="0" presId="urn:microsoft.com/office/officeart/2018/2/layout/IconVerticalSolidList"/>
    <dgm:cxn modelId="{B792C6B0-F37F-4576-B912-D4477A14149E}" type="presParOf" srcId="{22F38AA7-5441-4167-AE5B-8A16D8962B64}" destId="{DE878F50-F8A6-4FDA-82EE-55EF91D016B6}" srcOrd="2" destOrd="0" presId="urn:microsoft.com/office/officeart/2018/2/layout/IconVerticalSolidList"/>
    <dgm:cxn modelId="{115A99AA-7F77-4E6E-8D4B-16F9083024F9}" type="presParOf" srcId="{22F38AA7-5441-4167-AE5B-8A16D8962B64}" destId="{3DED57F8-1C83-4C92-9DA6-C8BFBBA0C2E6}" srcOrd="3" destOrd="0" presId="urn:microsoft.com/office/officeart/2018/2/layout/IconVerticalSolidList"/>
    <dgm:cxn modelId="{2DEF3C66-4654-4952-AB8A-6781A0F28EE3}" type="presParOf" srcId="{0045E44D-06F1-403B-BF03-44A49A03FEC0}" destId="{BDD68D5A-4A85-43FF-82B3-E15A6A2D0BF1}" srcOrd="7" destOrd="0" presId="urn:microsoft.com/office/officeart/2018/2/layout/IconVerticalSolidList"/>
    <dgm:cxn modelId="{B9771A68-3FA8-4478-BE9C-8DE8D243A02D}" type="presParOf" srcId="{0045E44D-06F1-403B-BF03-44A49A03FEC0}" destId="{DD4621D0-743B-463A-A62F-DC31C75391E8}" srcOrd="8" destOrd="0" presId="urn:microsoft.com/office/officeart/2018/2/layout/IconVerticalSolidList"/>
    <dgm:cxn modelId="{17DA4BCB-C91E-4AC6-9F07-7924BF8204B1}" type="presParOf" srcId="{DD4621D0-743B-463A-A62F-DC31C75391E8}" destId="{02E67B35-6E4C-4755-B9E9-B78CEDF216E5}" srcOrd="0" destOrd="0" presId="urn:microsoft.com/office/officeart/2018/2/layout/IconVerticalSolidList"/>
    <dgm:cxn modelId="{86E2B411-FF4C-44C3-B58D-CA487C96D0A2}" type="presParOf" srcId="{DD4621D0-743B-463A-A62F-DC31C75391E8}" destId="{7477522E-392E-49E7-9BB3-3F5B6C5C6BBE}" srcOrd="1" destOrd="0" presId="urn:microsoft.com/office/officeart/2018/2/layout/IconVerticalSolidList"/>
    <dgm:cxn modelId="{22C57681-C756-4B26-AD31-BA6AC4F030FA}" type="presParOf" srcId="{DD4621D0-743B-463A-A62F-DC31C75391E8}" destId="{082E689B-B856-4ABC-8716-9FC4B829F502}" srcOrd="2" destOrd="0" presId="urn:microsoft.com/office/officeart/2018/2/layout/IconVerticalSolidList"/>
    <dgm:cxn modelId="{3B28608B-FA47-496A-8DA3-B2D74F11AE5D}" type="presParOf" srcId="{DD4621D0-743B-463A-A62F-DC31C75391E8}" destId="{A8881432-1E66-4FDD-A58B-485AE4ED21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r="http://schemas.openxmlformats.org/officeDocument/2006/relationships" xmlns:a14="http://schemas.microsoft.com/office/drawing/2010/main" xmlns:asvg="http://schemas.microsoft.com/office/drawing/2016/SVG/main" xmlns:dgm14="http://schemas.microsoft.com/office/drawing/2010/diagram" xmlns:dsp="http://schemas.microsoft.com/office/drawing/2008/diagram" xmlns:dgm="http://schemas.openxmlformats.org/drawingml/2006/diagram" xmlns:a="http://schemas.openxmlformats.org/drawingml/2006/main">
  <dgm:ptLst>
    <dgm:pt modelId="{AD0EAB26-20F0-4E72-A79D-6C2370D788CA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CDE091B-E3B6-466A-B2AA-76C56937BE0F}">
      <dgm:prSet/>
      <dgm:spPr/>
      <dgm:t>
        <a:bodyPr/>
        <a:lstStyle/>
        <a:p>
          <a:r>
            <a:rPr lang="en-US" dirty="0"/>
            <a:t>Unemployment compensation benefits for striking workers</a:t>
          </a:r>
        </a:p>
      </dgm:t>
    </dgm:pt>
    <dgm:pt modelId="{C870CE4B-65FD-401F-952C-5C3E6D70C0C0}" type="parTrans" cxnId="{46464491-892B-42AF-9870-EF1EDA3AFA95}">
      <dgm:prSet/>
      <dgm:spPr/>
      <dgm:t>
        <a:bodyPr/>
        <a:lstStyle/>
        <a:p>
          <a:endParaRPr lang="en-US"/>
        </a:p>
      </dgm:t>
    </dgm:pt>
    <dgm:pt modelId="{A02639D2-30AD-470E-9A4F-9CA9058563B2}" type="sibTrans" cxnId="{46464491-892B-42AF-9870-EF1EDA3AFA95}">
      <dgm:prSet/>
      <dgm:spPr/>
      <dgm:t>
        <a:bodyPr/>
        <a:lstStyle/>
        <a:p>
          <a:endParaRPr lang="en-US"/>
        </a:p>
      </dgm:t>
    </dgm:pt>
    <dgm:pt modelId="{08F88A91-619F-4C98-AE95-FE23A6C69509}">
      <dgm:prSet/>
      <dgm:spPr/>
      <dgm:t>
        <a:bodyPr/>
        <a:lstStyle/>
        <a:p>
          <a:r>
            <a:rPr lang="en-US"/>
            <a:t>Predicative scheduling</a:t>
          </a:r>
        </a:p>
      </dgm:t>
    </dgm:pt>
    <dgm:pt modelId="{DDE7F869-5F16-4AAA-9953-7969E7C7B495}" type="parTrans" cxnId="{FE26BCC1-4273-494F-BB70-A5BBBF9CA902}">
      <dgm:prSet/>
      <dgm:spPr/>
      <dgm:t>
        <a:bodyPr/>
        <a:lstStyle/>
        <a:p>
          <a:endParaRPr lang="en-US"/>
        </a:p>
      </dgm:t>
    </dgm:pt>
    <dgm:pt modelId="{67367D94-E5CF-4984-9290-0BA5B419587D}" type="sibTrans" cxnId="{FE26BCC1-4273-494F-BB70-A5BBBF9CA902}">
      <dgm:prSet/>
      <dgm:spPr/>
      <dgm:t>
        <a:bodyPr/>
        <a:lstStyle/>
        <a:p>
          <a:endParaRPr lang="en-US"/>
        </a:p>
      </dgm:t>
    </dgm:pt>
    <dgm:pt modelId="{CCE92C28-CC03-4658-948C-B03CAAB71D95}">
      <dgm:prSet/>
      <dgm:spPr/>
      <dgm:t>
        <a:bodyPr/>
        <a:lstStyle/>
        <a:p>
          <a:r>
            <a:rPr lang="en-US" dirty="0"/>
            <a:t>Disclosure of pay and other information in job postings</a:t>
          </a:r>
        </a:p>
      </dgm:t>
    </dgm:pt>
    <dgm:pt modelId="{8051FBAC-40F0-4F38-9904-2633C318221D}" type="parTrans" cxnId="{2203FD09-FD57-40FA-8EAB-34FA7C742B30}">
      <dgm:prSet/>
      <dgm:spPr/>
      <dgm:t>
        <a:bodyPr/>
        <a:lstStyle/>
        <a:p>
          <a:endParaRPr lang="en-US"/>
        </a:p>
      </dgm:t>
    </dgm:pt>
    <dgm:pt modelId="{FC73432F-DF54-491A-A523-CA959E93D829}" type="sibTrans" cxnId="{2203FD09-FD57-40FA-8EAB-34FA7C742B30}">
      <dgm:prSet/>
      <dgm:spPr/>
      <dgm:t>
        <a:bodyPr/>
        <a:lstStyle/>
        <a:p>
          <a:endParaRPr lang="en-US"/>
        </a:p>
      </dgm:t>
    </dgm:pt>
    <dgm:pt modelId="{3D1A5D72-FA7B-44E4-8889-FE4C099E1E4C}">
      <dgm:prSet/>
      <dgm:spPr/>
      <dgm:t>
        <a:bodyPr/>
        <a:lstStyle/>
        <a:p>
          <a:r>
            <a:rPr lang="en-US"/>
            <a:t>Paid FMLA for bereavement leave</a:t>
          </a:r>
        </a:p>
      </dgm:t>
    </dgm:pt>
    <dgm:pt modelId="{F49C5848-5EF0-4ACF-AA17-8C2B2B671402}" type="parTrans" cxnId="{4EBE1F9B-75AC-4BBD-A944-C0F631663540}">
      <dgm:prSet/>
      <dgm:spPr/>
      <dgm:t>
        <a:bodyPr/>
        <a:lstStyle/>
        <a:p>
          <a:endParaRPr lang="en-US"/>
        </a:p>
      </dgm:t>
    </dgm:pt>
    <dgm:pt modelId="{4A578DBA-CC63-459A-81FE-5E3808060C82}" type="sibTrans" cxnId="{4EBE1F9B-75AC-4BBD-A944-C0F631663540}">
      <dgm:prSet/>
      <dgm:spPr/>
      <dgm:t>
        <a:bodyPr/>
        <a:lstStyle/>
        <a:p>
          <a:endParaRPr lang="en-US"/>
        </a:p>
      </dgm:t>
    </dgm:pt>
    <dgm:pt modelId="{EA693842-A13B-4841-8DB9-E26787F22803}">
      <dgm:prSet/>
      <dgm:spPr/>
      <dgm:t>
        <a:bodyPr/>
        <a:lstStyle/>
        <a:p>
          <a:r>
            <a:rPr lang="en-US"/>
            <a:t>Expand workers’ compensation benefits to cover PTSD for workers who witness a serious bodily injury</a:t>
          </a:r>
        </a:p>
      </dgm:t>
    </dgm:pt>
    <dgm:pt modelId="{D8E33DA7-633D-4B57-9A56-AE1375A7C2BB}" type="parTrans" cxnId="{F381F42C-EEE8-458D-857B-D91B4EBFE2B5}">
      <dgm:prSet/>
      <dgm:spPr/>
      <dgm:t>
        <a:bodyPr/>
        <a:lstStyle/>
        <a:p>
          <a:endParaRPr lang="en-US"/>
        </a:p>
      </dgm:t>
    </dgm:pt>
    <dgm:pt modelId="{96BE71B2-58F1-4B6A-83F9-1A0BF3756B6F}" type="sibTrans" cxnId="{F381F42C-EEE8-458D-857B-D91B4EBFE2B5}">
      <dgm:prSet/>
      <dgm:spPr/>
      <dgm:t>
        <a:bodyPr/>
        <a:lstStyle/>
        <a:p>
          <a:endParaRPr lang="en-US"/>
        </a:p>
      </dgm:t>
    </dgm:pt>
    <dgm:pt modelId="{1E45A514-16C4-44BF-865F-70236A8EC96B}">
      <dgm:prSet/>
      <dgm:spPr/>
      <dgm:t>
        <a:bodyPr/>
        <a:lstStyle/>
        <a:p>
          <a:r>
            <a:rPr lang="en-US"/>
            <a:t>Limitation on non-compete agreements</a:t>
          </a:r>
        </a:p>
      </dgm:t>
    </dgm:pt>
    <dgm:pt modelId="{8CCEF026-C08A-493A-84E9-64B3F88DAE33}" type="parTrans" cxnId="{49244D9F-630E-41D9-94CC-B82F1F6FB582}">
      <dgm:prSet/>
      <dgm:spPr/>
      <dgm:t>
        <a:bodyPr/>
        <a:lstStyle/>
        <a:p>
          <a:endParaRPr lang="en-US"/>
        </a:p>
      </dgm:t>
    </dgm:pt>
    <dgm:pt modelId="{D9328BC4-2741-4BE4-A128-1CF56FD19173}" type="sibTrans" cxnId="{49244D9F-630E-41D9-94CC-B82F1F6FB582}">
      <dgm:prSet/>
      <dgm:spPr/>
      <dgm:t>
        <a:bodyPr/>
        <a:lstStyle/>
        <a:p>
          <a:endParaRPr lang="en-US"/>
        </a:p>
      </dgm:t>
    </dgm:pt>
    <dgm:pt modelId="{C8066354-60F8-48C3-8262-8910FEDDF1BF}" type="pres">
      <dgm:prSet presAssocID="{AD0EAB26-20F0-4E72-A79D-6C2370D788CA}" presName="root" presStyleCnt="0">
        <dgm:presLayoutVars>
          <dgm:dir/>
          <dgm:resizeHandles val="exact"/>
        </dgm:presLayoutVars>
      </dgm:prSet>
      <dgm:spPr/>
    </dgm:pt>
    <dgm:pt modelId="{6140520A-0AAA-4002-A1F2-0495642D75EB}" type="pres">
      <dgm:prSet presAssocID="{AD0EAB26-20F0-4E72-A79D-6C2370D788CA}" presName="container" presStyleCnt="0">
        <dgm:presLayoutVars>
          <dgm:dir/>
          <dgm:resizeHandles val="exact"/>
        </dgm:presLayoutVars>
      </dgm:prSet>
      <dgm:spPr/>
    </dgm:pt>
    <dgm:pt modelId="{D7ADB914-3827-4BBB-AE85-7BE0B760238E}" type="pres">
      <dgm:prSet presAssocID="{5CDE091B-E3B6-466A-B2AA-76C56937BE0F}" presName="compNode" presStyleCnt="0"/>
      <dgm:spPr/>
    </dgm:pt>
    <dgm:pt modelId="{43FA52B9-5046-4C38-8750-A2A94DCE72E6}" type="pres">
      <dgm:prSet presAssocID="{5CDE091B-E3B6-466A-B2AA-76C56937BE0F}" presName="iconBgRect" presStyleLbl="bgShp" presStyleIdx="0" presStyleCnt="6"/>
      <dgm:spPr/>
    </dgm:pt>
    <dgm:pt modelId="{E2CF6660-1385-425B-911D-7BCA2236D1D3}" type="pres">
      <dgm:prSet presAssocID="{5CDE091B-E3B6-466A-B2AA-76C56937BE0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25CDB8D5-E08C-45B2-BB2D-865A1D716694}" type="pres">
      <dgm:prSet presAssocID="{5CDE091B-E3B6-466A-B2AA-76C56937BE0F}" presName="spaceRect" presStyleCnt="0"/>
      <dgm:spPr/>
    </dgm:pt>
    <dgm:pt modelId="{367FDEC7-F4F8-44F7-BC28-23BC3B679FE0}" type="pres">
      <dgm:prSet presAssocID="{5CDE091B-E3B6-466A-B2AA-76C56937BE0F}" presName="textRect" presStyleLbl="revTx" presStyleIdx="0" presStyleCnt="6">
        <dgm:presLayoutVars>
          <dgm:chMax val="1"/>
          <dgm:chPref val="1"/>
        </dgm:presLayoutVars>
      </dgm:prSet>
      <dgm:spPr/>
    </dgm:pt>
    <dgm:pt modelId="{8328D361-74CE-46CB-99C5-5D294E2B0FE4}" type="pres">
      <dgm:prSet presAssocID="{A02639D2-30AD-470E-9A4F-9CA9058563B2}" presName="sibTrans" presStyleLbl="sibTrans2D1" presStyleIdx="0" presStyleCnt="0"/>
      <dgm:spPr/>
    </dgm:pt>
    <dgm:pt modelId="{2042ACA0-17E4-4F7E-A778-0A12EC84B42E}" type="pres">
      <dgm:prSet presAssocID="{08F88A91-619F-4C98-AE95-FE23A6C69509}" presName="compNode" presStyleCnt="0"/>
      <dgm:spPr/>
    </dgm:pt>
    <dgm:pt modelId="{01ACC4F8-FB07-4EE5-B0EF-BE6DF1ED4A4D}" type="pres">
      <dgm:prSet presAssocID="{08F88A91-619F-4C98-AE95-FE23A6C69509}" presName="iconBgRect" presStyleLbl="bgShp" presStyleIdx="1" presStyleCnt="6"/>
      <dgm:spPr/>
    </dgm:pt>
    <dgm:pt modelId="{47B23241-67DF-40A2-A870-FE173BB42399}" type="pres">
      <dgm:prSet presAssocID="{08F88A91-619F-4C98-AE95-FE23A6C6950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C448A11A-1855-41C3-BF63-3115093FF5F3}" type="pres">
      <dgm:prSet presAssocID="{08F88A91-619F-4C98-AE95-FE23A6C69509}" presName="spaceRect" presStyleCnt="0"/>
      <dgm:spPr/>
    </dgm:pt>
    <dgm:pt modelId="{F9C1EE3F-A2A2-4931-9729-9C8F32179FA5}" type="pres">
      <dgm:prSet presAssocID="{08F88A91-619F-4C98-AE95-FE23A6C69509}" presName="textRect" presStyleLbl="revTx" presStyleIdx="1" presStyleCnt="6">
        <dgm:presLayoutVars>
          <dgm:chMax val="1"/>
          <dgm:chPref val="1"/>
        </dgm:presLayoutVars>
      </dgm:prSet>
      <dgm:spPr/>
    </dgm:pt>
    <dgm:pt modelId="{9B506A56-EB5C-46E9-B698-3729FE9D2C3F}" type="pres">
      <dgm:prSet presAssocID="{67367D94-E5CF-4984-9290-0BA5B419587D}" presName="sibTrans" presStyleLbl="sibTrans2D1" presStyleIdx="0" presStyleCnt="0"/>
      <dgm:spPr/>
    </dgm:pt>
    <dgm:pt modelId="{BBE45122-607E-40EC-8B8D-C77BE9D2B4C4}" type="pres">
      <dgm:prSet presAssocID="{CCE92C28-CC03-4658-948C-B03CAAB71D95}" presName="compNode" presStyleCnt="0"/>
      <dgm:spPr/>
    </dgm:pt>
    <dgm:pt modelId="{1E1B80D1-71D9-479A-B900-FB1DAFFF7262}" type="pres">
      <dgm:prSet presAssocID="{CCE92C28-CC03-4658-948C-B03CAAB71D95}" presName="iconBgRect" presStyleLbl="bgShp" presStyleIdx="2" presStyleCnt="6"/>
      <dgm:spPr/>
    </dgm:pt>
    <dgm:pt modelId="{F687E32E-6BFC-4AAC-9DBD-B8886D2E4383}" type="pres">
      <dgm:prSet presAssocID="{CCE92C28-CC03-4658-948C-B03CAAB71D9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AFBF00DB-F4A1-446E-B987-38D56034B71D}" type="pres">
      <dgm:prSet presAssocID="{CCE92C28-CC03-4658-948C-B03CAAB71D95}" presName="spaceRect" presStyleCnt="0"/>
      <dgm:spPr/>
    </dgm:pt>
    <dgm:pt modelId="{EBB0D03D-C927-47FE-BA4A-C563FD5278FD}" type="pres">
      <dgm:prSet presAssocID="{CCE92C28-CC03-4658-948C-B03CAAB71D95}" presName="textRect" presStyleLbl="revTx" presStyleIdx="2" presStyleCnt="6">
        <dgm:presLayoutVars>
          <dgm:chMax val="1"/>
          <dgm:chPref val="1"/>
        </dgm:presLayoutVars>
      </dgm:prSet>
      <dgm:spPr/>
    </dgm:pt>
    <dgm:pt modelId="{8124F955-0611-42DE-9157-7914C4C28F7D}" type="pres">
      <dgm:prSet presAssocID="{FC73432F-DF54-491A-A523-CA959E93D829}" presName="sibTrans" presStyleLbl="sibTrans2D1" presStyleIdx="0" presStyleCnt="0"/>
      <dgm:spPr/>
    </dgm:pt>
    <dgm:pt modelId="{BA987D02-3F62-4BA7-9756-349F7B7CE8B4}" type="pres">
      <dgm:prSet presAssocID="{3D1A5D72-FA7B-44E4-8889-FE4C099E1E4C}" presName="compNode" presStyleCnt="0"/>
      <dgm:spPr/>
    </dgm:pt>
    <dgm:pt modelId="{721586A0-CEB7-4439-95F1-5479A7E8D58F}" type="pres">
      <dgm:prSet presAssocID="{3D1A5D72-FA7B-44E4-8889-FE4C099E1E4C}" presName="iconBgRect" presStyleLbl="bgShp" presStyleIdx="3" presStyleCnt="6"/>
      <dgm:spPr/>
    </dgm:pt>
    <dgm:pt modelId="{78BC09B8-4D26-4B31-ABAE-94699F9E0DEC}" type="pres">
      <dgm:prSet presAssocID="{3D1A5D72-FA7B-44E4-8889-FE4C099E1E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48E001DB-2070-4943-8290-E28909DAD7F7}" type="pres">
      <dgm:prSet presAssocID="{3D1A5D72-FA7B-44E4-8889-FE4C099E1E4C}" presName="spaceRect" presStyleCnt="0"/>
      <dgm:spPr/>
    </dgm:pt>
    <dgm:pt modelId="{086D638B-7670-4829-A553-3FC6F360C204}" type="pres">
      <dgm:prSet presAssocID="{3D1A5D72-FA7B-44E4-8889-FE4C099E1E4C}" presName="textRect" presStyleLbl="revTx" presStyleIdx="3" presStyleCnt="6">
        <dgm:presLayoutVars>
          <dgm:chMax val="1"/>
          <dgm:chPref val="1"/>
        </dgm:presLayoutVars>
      </dgm:prSet>
      <dgm:spPr/>
    </dgm:pt>
    <dgm:pt modelId="{7F40C1D4-5B81-4B15-B1A5-569A1424D0B7}" type="pres">
      <dgm:prSet presAssocID="{4A578DBA-CC63-459A-81FE-5E3808060C82}" presName="sibTrans" presStyleLbl="sibTrans2D1" presStyleIdx="0" presStyleCnt="0"/>
      <dgm:spPr/>
    </dgm:pt>
    <dgm:pt modelId="{ECCDDA46-7AE3-4982-8647-067FD29478D8}" type="pres">
      <dgm:prSet presAssocID="{EA693842-A13B-4841-8DB9-E26787F22803}" presName="compNode" presStyleCnt="0"/>
      <dgm:spPr/>
    </dgm:pt>
    <dgm:pt modelId="{5CAAF222-E707-4FD8-936D-85DF77EEF54A}" type="pres">
      <dgm:prSet presAssocID="{EA693842-A13B-4841-8DB9-E26787F22803}" presName="iconBgRect" presStyleLbl="bgShp" presStyleIdx="4" presStyleCnt="6"/>
      <dgm:spPr/>
    </dgm:pt>
    <dgm:pt modelId="{A66B7102-FEB1-4D5F-B917-D41C8D09D376}" type="pres">
      <dgm:prSet presAssocID="{EA693842-A13B-4841-8DB9-E26787F2280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7B244C65-E692-462E-A34E-AE8A819CD828}" type="pres">
      <dgm:prSet presAssocID="{EA693842-A13B-4841-8DB9-E26787F22803}" presName="spaceRect" presStyleCnt="0"/>
      <dgm:spPr/>
    </dgm:pt>
    <dgm:pt modelId="{1790E77D-4855-47A9-90E3-2CE485FC45B3}" type="pres">
      <dgm:prSet presAssocID="{EA693842-A13B-4841-8DB9-E26787F22803}" presName="textRect" presStyleLbl="revTx" presStyleIdx="4" presStyleCnt="6">
        <dgm:presLayoutVars>
          <dgm:chMax val="1"/>
          <dgm:chPref val="1"/>
        </dgm:presLayoutVars>
      </dgm:prSet>
      <dgm:spPr/>
    </dgm:pt>
    <dgm:pt modelId="{BABD8BAA-E625-4338-A734-E9FD419E22FE}" type="pres">
      <dgm:prSet presAssocID="{96BE71B2-58F1-4B6A-83F9-1A0BF3756B6F}" presName="sibTrans" presStyleLbl="sibTrans2D1" presStyleIdx="0" presStyleCnt="0"/>
      <dgm:spPr/>
    </dgm:pt>
    <dgm:pt modelId="{5C0FB145-F58C-4763-96E2-DE625DC5440F}" type="pres">
      <dgm:prSet presAssocID="{1E45A514-16C4-44BF-865F-70236A8EC96B}" presName="compNode" presStyleCnt="0"/>
      <dgm:spPr/>
    </dgm:pt>
    <dgm:pt modelId="{EB402883-7B5C-4CAC-8C07-9753B676BAEE}" type="pres">
      <dgm:prSet presAssocID="{1E45A514-16C4-44BF-865F-70236A8EC96B}" presName="iconBgRect" presStyleLbl="bgShp" presStyleIdx="5" presStyleCnt="6"/>
      <dgm:spPr/>
    </dgm:pt>
    <dgm:pt modelId="{55C4A598-D30C-49E3-BAA9-2214B9F07CED}" type="pres">
      <dgm:prSet presAssocID="{1E45A514-16C4-44BF-865F-70236A8EC96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" title=""/>
        </a:ext>
      </dgm:extLst>
    </dgm:pt>
    <dgm:pt modelId="{189ECFBC-BCC2-4821-B6B6-6AEECAFB0310}" type="pres">
      <dgm:prSet presAssocID="{1E45A514-16C4-44BF-865F-70236A8EC96B}" presName="spaceRect" presStyleCnt="0"/>
      <dgm:spPr/>
    </dgm:pt>
    <dgm:pt modelId="{0FA5605A-EF04-4A20-8D2F-512DA4892AE8}" type="pres">
      <dgm:prSet presAssocID="{1E45A514-16C4-44BF-865F-70236A8EC96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203FD09-FD57-40FA-8EAB-34FA7C742B30}" srcId="{AD0EAB26-20F0-4E72-A79D-6C2370D788CA}" destId="{CCE92C28-CC03-4658-948C-B03CAAB71D95}" srcOrd="2" destOrd="0" parTransId="{8051FBAC-40F0-4F38-9904-2633C318221D}" sibTransId="{FC73432F-DF54-491A-A523-CA959E93D829}"/>
    <dgm:cxn modelId="{0B412B1F-6292-49B0-A1BF-D27F3C030979}" type="presOf" srcId="{4A578DBA-CC63-459A-81FE-5E3808060C82}" destId="{7F40C1D4-5B81-4B15-B1A5-569A1424D0B7}" srcOrd="0" destOrd="0" presId="urn:microsoft.com/office/officeart/2018/2/layout/IconCircleList"/>
    <dgm:cxn modelId="{4A0A3E25-81E5-4242-8832-4A29C9921417}" type="presOf" srcId="{5CDE091B-E3B6-466A-B2AA-76C56937BE0F}" destId="{367FDEC7-F4F8-44F7-BC28-23BC3B679FE0}" srcOrd="0" destOrd="0" presId="urn:microsoft.com/office/officeart/2018/2/layout/IconCircleList"/>
    <dgm:cxn modelId="{C600B82B-8369-4FDE-B8CF-1EFDA257B479}" type="presOf" srcId="{96BE71B2-58F1-4B6A-83F9-1A0BF3756B6F}" destId="{BABD8BAA-E625-4338-A734-E9FD419E22FE}" srcOrd="0" destOrd="0" presId="urn:microsoft.com/office/officeart/2018/2/layout/IconCircleList"/>
    <dgm:cxn modelId="{F381F42C-EEE8-458D-857B-D91B4EBFE2B5}" srcId="{AD0EAB26-20F0-4E72-A79D-6C2370D788CA}" destId="{EA693842-A13B-4841-8DB9-E26787F22803}" srcOrd="4" destOrd="0" parTransId="{D8E33DA7-633D-4B57-9A56-AE1375A7C2BB}" sibTransId="{96BE71B2-58F1-4B6A-83F9-1A0BF3756B6F}"/>
    <dgm:cxn modelId="{E1CD2733-4D41-4EFB-861D-95C865BBF545}" type="presOf" srcId="{1E45A514-16C4-44BF-865F-70236A8EC96B}" destId="{0FA5605A-EF04-4A20-8D2F-512DA4892AE8}" srcOrd="0" destOrd="0" presId="urn:microsoft.com/office/officeart/2018/2/layout/IconCircleList"/>
    <dgm:cxn modelId="{3F4BD272-68F9-4BBB-BAB4-30E67D418EFD}" type="presOf" srcId="{FC73432F-DF54-491A-A523-CA959E93D829}" destId="{8124F955-0611-42DE-9157-7914C4C28F7D}" srcOrd="0" destOrd="0" presId="urn:microsoft.com/office/officeart/2018/2/layout/IconCircleList"/>
    <dgm:cxn modelId="{46464491-892B-42AF-9870-EF1EDA3AFA95}" srcId="{AD0EAB26-20F0-4E72-A79D-6C2370D788CA}" destId="{5CDE091B-E3B6-466A-B2AA-76C56937BE0F}" srcOrd="0" destOrd="0" parTransId="{C870CE4B-65FD-401F-952C-5C3E6D70C0C0}" sibTransId="{A02639D2-30AD-470E-9A4F-9CA9058563B2}"/>
    <dgm:cxn modelId="{4EBE1F9B-75AC-4BBD-A944-C0F631663540}" srcId="{AD0EAB26-20F0-4E72-A79D-6C2370D788CA}" destId="{3D1A5D72-FA7B-44E4-8889-FE4C099E1E4C}" srcOrd="3" destOrd="0" parTransId="{F49C5848-5EF0-4ACF-AA17-8C2B2B671402}" sibTransId="{4A578DBA-CC63-459A-81FE-5E3808060C82}"/>
    <dgm:cxn modelId="{49244D9F-630E-41D9-94CC-B82F1F6FB582}" srcId="{AD0EAB26-20F0-4E72-A79D-6C2370D788CA}" destId="{1E45A514-16C4-44BF-865F-70236A8EC96B}" srcOrd="5" destOrd="0" parTransId="{8CCEF026-C08A-493A-84E9-64B3F88DAE33}" sibTransId="{D9328BC4-2741-4BE4-A128-1CF56FD19173}"/>
    <dgm:cxn modelId="{A62182B9-BA68-400C-8672-2E70DCA72ECB}" type="presOf" srcId="{CCE92C28-CC03-4658-948C-B03CAAB71D95}" destId="{EBB0D03D-C927-47FE-BA4A-C563FD5278FD}" srcOrd="0" destOrd="0" presId="urn:microsoft.com/office/officeart/2018/2/layout/IconCircleList"/>
    <dgm:cxn modelId="{FE26BCC1-4273-494F-BB70-A5BBBF9CA902}" srcId="{AD0EAB26-20F0-4E72-A79D-6C2370D788CA}" destId="{08F88A91-619F-4C98-AE95-FE23A6C69509}" srcOrd="1" destOrd="0" parTransId="{DDE7F869-5F16-4AAA-9953-7969E7C7B495}" sibTransId="{67367D94-E5CF-4984-9290-0BA5B419587D}"/>
    <dgm:cxn modelId="{6D659FC4-DD37-4506-BB6D-7AEC75CB8149}" type="presOf" srcId="{EA693842-A13B-4841-8DB9-E26787F22803}" destId="{1790E77D-4855-47A9-90E3-2CE485FC45B3}" srcOrd="0" destOrd="0" presId="urn:microsoft.com/office/officeart/2018/2/layout/IconCircleList"/>
    <dgm:cxn modelId="{ADCB48C9-8D19-4719-B6EB-EA134E99F911}" type="presOf" srcId="{08F88A91-619F-4C98-AE95-FE23A6C69509}" destId="{F9C1EE3F-A2A2-4931-9729-9C8F32179FA5}" srcOrd="0" destOrd="0" presId="urn:microsoft.com/office/officeart/2018/2/layout/IconCircleList"/>
    <dgm:cxn modelId="{AFACE7CE-6F60-4211-94F1-5B34258C7DBD}" type="presOf" srcId="{A02639D2-30AD-470E-9A4F-9CA9058563B2}" destId="{8328D361-74CE-46CB-99C5-5D294E2B0FE4}" srcOrd="0" destOrd="0" presId="urn:microsoft.com/office/officeart/2018/2/layout/IconCircleList"/>
    <dgm:cxn modelId="{918DB3DD-C12E-4CC1-BC3A-9F016D98678E}" type="presOf" srcId="{3D1A5D72-FA7B-44E4-8889-FE4C099E1E4C}" destId="{086D638B-7670-4829-A553-3FC6F360C204}" srcOrd="0" destOrd="0" presId="urn:microsoft.com/office/officeart/2018/2/layout/IconCircleList"/>
    <dgm:cxn modelId="{EB4959E7-BBF0-418B-BB10-99C711A47D28}" type="presOf" srcId="{AD0EAB26-20F0-4E72-A79D-6C2370D788CA}" destId="{C8066354-60F8-48C3-8262-8910FEDDF1BF}" srcOrd="0" destOrd="0" presId="urn:microsoft.com/office/officeart/2018/2/layout/IconCircleList"/>
    <dgm:cxn modelId="{668CF2F7-4C47-4201-AD89-8AAE4D7545B9}" type="presOf" srcId="{67367D94-E5CF-4984-9290-0BA5B419587D}" destId="{9B506A56-EB5C-46E9-B698-3729FE9D2C3F}" srcOrd="0" destOrd="0" presId="urn:microsoft.com/office/officeart/2018/2/layout/IconCircleList"/>
    <dgm:cxn modelId="{FCC7E058-CAAB-4E23-8298-0520A5448098}" type="presParOf" srcId="{C8066354-60F8-48C3-8262-8910FEDDF1BF}" destId="{6140520A-0AAA-4002-A1F2-0495642D75EB}" srcOrd="0" destOrd="0" presId="urn:microsoft.com/office/officeart/2018/2/layout/IconCircleList"/>
    <dgm:cxn modelId="{C682B1A6-8495-4B43-8DAF-5622A13849E2}" type="presParOf" srcId="{6140520A-0AAA-4002-A1F2-0495642D75EB}" destId="{D7ADB914-3827-4BBB-AE85-7BE0B760238E}" srcOrd="0" destOrd="0" presId="urn:microsoft.com/office/officeart/2018/2/layout/IconCircleList"/>
    <dgm:cxn modelId="{14D31429-6F71-4C79-8DBE-97C3A2D0D414}" type="presParOf" srcId="{D7ADB914-3827-4BBB-AE85-7BE0B760238E}" destId="{43FA52B9-5046-4C38-8750-A2A94DCE72E6}" srcOrd="0" destOrd="0" presId="urn:microsoft.com/office/officeart/2018/2/layout/IconCircleList"/>
    <dgm:cxn modelId="{E3FEF736-C5C2-4C4F-9580-559699D6257A}" type="presParOf" srcId="{D7ADB914-3827-4BBB-AE85-7BE0B760238E}" destId="{E2CF6660-1385-425B-911D-7BCA2236D1D3}" srcOrd="1" destOrd="0" presId="urn:microsoft.com/office/officeart/2018/2/layout/IconCircleList"/>
    <dgm:cxn modelId="{BBE8591C-4A3F-44DC-BAD3-F754504BDDAD}" type="presParOf" srcId="{D7ADB914-3827-4BBB-AE85-7BE0B760238E}" destId="{25CDB8D5-E08C-45B2-BB2D-865A1D716694}" srcOrd="2" destOrd="0" presId="urn:microsoft.com/office/officeart/2018/2/layout/IconCircleList"/>
    <dgm:cxn modelId="{4C0430B9-0F56-44AE-88D9-2DE0C20147B7}" type="presParOf" srcId="{D7ADB914-3827-4BBB-AE85-7BE0B760238E}" destId="{367FDEC7-F4F8-44F7-BC28-23BC3B679FE0}" srcOrd="3" destOrd="0" presId="urn:microsoft.com/office/officeart/2018/2/layout/IconCircleList"/>
    <dgm:cxn modelId="{83E686FF-95C5-4A01-AB63-8783039D333B}" type="presParOf" srcId="{6140520A-0AAA-4002-A1F2-0495642D75EB}" destId="{8328D361-74CE-46CB-99C5-5D294E2B0FE4}" srcOrd="1" destOrd="0" presId="urn:microsoft.com/office/officeart/2018/2/layout/IconCircleList"/>
    <dgm:cxn modelId="{91CD616E-FFF0-47C1-8511-FD3185BE837E}" type="presParOf" srcId="{6140520A-0AAA-4002-A1F2-0495642D75EB}" destId="{2042ACA0-17E4-4F7E-A778-0A12EC84B42E}" srcOrd="2" destOrd="0" presId="urn:microsoft.com/office/officeart/2018/2/layout/IconCircleList"/>
    <dgm:cxn modelId="{BB7AA33F-BFCC-44B7-AC98-27082B57ACEC}" type="presParOf" srcId="{2042ACA0-17E4-4F7E-A778-0A12EC84B42E}" destId="{01ACC4F8-FB07-4EE5-B0EF-BE6DF1ED4A4D}" srcOrd="0" destOrd="0" presId="urn:microsoft.com/office/officeart/2018/2/layout/IconCircleList"/>
    <dgm:cxn modelId="{6ADA20C6-4FD8-4D86-97D7-0D6B1FA4FC4C}" type="presParOf" srcId="{2042ACA0-17E4-4F7E-A778-0A12EC84B42E}" destId="{47B23241-67DF-40A2-A870-FE173BB42399}" srcOrd="1" destOrd="0" presId="urn:microsoft.com/office/officeart/2018/2/layout/IconCircleList"/>
    <dgm:cxn modelId="{12FA95B2-B0AA-4252-B968-A215886C04A9}" type="presParOf" srcId="{2042ACA0-17E4-4F7E-A778-0A12EC84B42E}" destId="{C448A11A-1855-41C3-BF63-3115093FF5F3}" srcOrd="2" destOrd="0" presId="urn:microsoft.com/office/officeart/2018/2/layout/IconCircleList"/>
    <dgm:cxn modelId="{971DFC89-D071-44E2-9A7B-BBAF11FEDF5D}" type="presParOf" srcId="{2042ACA0-17E4-4F7E-A778-0A12EC84B42E}" destId="{F9C1EE3F-A2A2-4931-9729-9C8F32179FA5}" srcOrd="3" destOrd="0" presId="urn:microsoft.com/office/officeart/2018/2/layout/IconCircleList"/>
    <dgm:cxn modelId="{DF51F1A2-2E14-4DE2-9BCB-E76F577E8EEB}" type="presParOf" srcId="{6140520A-0AAA-4002-A1F2-0495642D75EB}" destId="{9B506A56-EB5C-46E9-B698-3729FE9D2C3F}" srcOrd="3" destOrd="0" presId="urn:microsoft.com/office/officeart/2018/2/layout/IconCircleList"/>
    <dgm:cxn modelId="{FE6186D4-EDC3-48D9-BB3E-5E3ED33157E3}" type="presParOf" srcId="{6140520A-0AAA-4002-A1F2-0495642D75EB}" destId="{BBE45122-607E-40EC-8B8D-C77BE9D2B4C4}" srcOrd="4" destOrd="0" presId="urn:microsoft.com/office/officeart/2018/2/layout/IconCircleList"/>
    <dgm:cxn modelId="{CDB27E0C-86F5-4853-AF77-D4B589D9193A}" type="presParOf" srcId="{BBE45122-607E-40EC-8B8D-C77BE9D2B4C4}" destId="{1E1B80D1-71D9-479A-B900-FB1DAFFF7262}" srcOrd="0" destOrd="0" presId="urn:microsoft.com/office/officeart/2018/2/layout/IconCircleList"/>
    <dgm:cxn modelId="{CD55CA45-497A-4194-8445-61842F2A7407}" type="presParOf" srcId="{BBE45122-607E-40EC-8B8D-C77BE9D2B4C4}" destId="{F687E32E-6BFC-4AAC-9DBD-B8886D2E4383}" srcOrd="1" destOrd="0" presId="urn:microsoft.com/office/officeart/2018/2/layout/IconCircleList"/>
    <dgm:cxn modelId="{45DC2D76-CBFE-4607-94B7-B46F8AAB107E}" type="presParOf" srcId="{BBE45122-607E-40EC-8B8D-C77BE9D2B4C4}" destId="{AFBF00DB-F4A1-446E-B987-38D56034B71D}" srcOrd="2" destOrd="0" presId="urn:microsoft.com/office/officeart/2018/2/layout/IconCircleList"/>
    <dgm:cxn modelId="{3F4513D7-BFD3-4794-9430-0D7F7301127B}" type="presParOf" srcId="{BBE45122-607E-40EC-8B8D-C77BE9D2B4C4}" destId="{EBB0D03D-C927-47FE-BA4A-C563FD5278FD}" srcOrd="3" destOrd="0" presId="urn:microsoft.com/office/officeart/2018/2/layout/IconCircleList"/>
    <dgm:cxn modelId="{9C078A0F-0665-403E-A3A5-990B9554D4F4}" type="presParOf" srcId="{6140520A-0AAA-4002-A1F2-0495642D75EB}" destId="{8124F955-0611-42DE-9157-7914C4C28F7D}" srcOrd="5" destOrd="0" presId="urn:microsoft.com/office/officeart/2018/2/layout/IconCircleList"/>
    <dgm:cxn modelId="{55518589-BACF-40E4-8768-2C16BCFEE1A9}" type="presParOf" srcId="{6140520A-0AAA-4002-A1F2-0495642D75EB}" destId="{BA987D02-3F62-4BA7-9756-349F7B7CE8B4}" srcOrd="6" destOrd="0" presId="urn:microsoft.com/office/officeart/2018/2/layout/IconCircleList"/>
    <dgm:cxn modelId="{07853E9D-61EB-4913-9A5C-0D8AFA7DF647}" type="presParOf" srcId="{BA987D02-3F62-4BA7-9756-349F7B7CE8B4}" destId="{721586A0-CEB7-4439-95F1-5479A7E8D58F}" srcOrd="0" destOrd="0" presId="urn:microsoft.com/office/officeart/2018/2/layout/IconCircleList"/>
    <dgm:cxn modelId="{BE443DC7-85C1-47EA-ACFE-CD9895E34C79}" type="presParOf" srcId="{BA987D02-3F62-4BA7-9756-349F7B7CE8B4}" destId="{78BC09B8-4D26-4B31-ABAE-94699F9E0DEC}" srcOrd="1" destOrd="0" presId="urn:microsoft.com/office/officeart/2018/2/layout/IconCircleList"/>
    <dgm:cxn modelId="{E21F9395-36C5-4FEE-A57F-CDB63EAC9AD3}" type="presParOf" srcId="{BA987D02-3F62-4BA7-9756-349F7B7CE8B4}" destId="{48E001DB-2070-4943-8290-E28909DAD7F7}" srcOrd="2" destOrd="0" presId="urn:microsoft.com/office/officeart/2018/2/layout/IconCircleList"/>
    <dgm:cxn modelId="{D957BA74-FFEA-4641-B671-0893591B25F1}" type="presParOf" srcId="{BA987D02-3F62-4BA7-9756-349F7B7CE8B4}" destId="{086D638B-7670-4829-A553-3FC6F360C204}" srcOrd="3" destOrd="0" presId="urn:microsoft.com/office/officeart/2018/2/layout/IconCircleList"/>
    <dgm:cxn modelId="{3A5C42B7-8AD7-46D5-9C9C-5EDB1979BFD5}" type="presParOf" srcId="{6140520A-0AAA-4002-A1F2-0495642D75EB}" destId="{7F40C1D4-5B81-4B15-B1A5-569A1424D0B7}" srcOrd="7" destOrd="0" presId="urn:microsoft.com/office/officeart/2018/2/layout/IconCircleList"/>
    <dgm:cxn modelId="{16B1415D-3B63-47C8-B7D8-EDF393EE03E0}" type="presParOf" srcId="{6140520A-0AAA-4002-A1F2-0495642D75EB}" destId="{ECCDDA46-7AE3-4982-8647-067FD29478D8}" srcOrd="8" destOrd="0" presId="urn:microsoft.com/office/officeart/2018/2/layout/IconCircleList"/>
    <dgm:cxn modelId="{8284479D-C96E-45F7-B380-7B85623584AD}" type="presParOf" srcId="{ECCDDA46-7AE3-4982-8647-067FD29478D8}" destId="{5CAAF222-E707-4FD8-936D-85DF77EEF54A}" srcOrd="0" destOrd="0" presId="urn:microsoft.com/office/officeart/2018/2/layout/IconCircleList"/>
    <dgm:cxn modelId="{10E52AB1-B890-428F-8CA2-81D17758ECD8}" type="presParOf" srcId="{ECCDDA46-7AE3-4982-8647-067FD29478D8}" destId="{A66B7102-FEB1-4D5F-B917-D41C8D09D376}" srcOrd="1" destOrd="0" presId="urn:microsoft.com/office/officeart/2018/2/layout/IconCircleList"/>
    <dgm:cxn modelId="{D4EF1E8A-1AD5-45C0-8BED-105235AECC92}" type="presParOf" srcId="{ECCDDA46-7AE3-4982-8647-067FD29478D8}" destId="{7B244C65-E692-462E-A34E-AE8A819CD828}" srcOrd="2" destOrd="0" presId="urn:microsoft.com/office/officeart/2018/2/layout/IconCircleList"/>
    <dgm:cxn modelId="{CB7BF0E8-4D6E-4790-9376-11744AC12226}" type="presParOf" srcId="{ECCDDA46-7AE3-4982-8647-067FD29478D8}" destId="{1790E77D-4855-47A9-90E3-2CE485FC45B3}" srcOrd="3" destOrd="0" presId="urn:microsoft.com/office/officeart/2018/2/layout/IconCircleList"/>
    <dgm:cxn modelId="{DD8B2AC2-5500-47EE-88DC-AB3B1072B4A1}" type="presParOf" srcId="{6140520A-0AAA-4002-A1F2-0495642D75EB}" destId="{BABD8BAA-E625-4338-A734-E9FD419E22FE}" srcOrd="9" destOrd="0" presId="urn:microsoft.com/office/officeart/2018/2/layout/IconCircleList"/>
    <dgm:cxn modelId="{CD8440D4-D54F-4BAB-9BB9-21E233514604}" type="presParOf" srcId="{6140520A-0AAA-4002-A1F2-0495642D75EB}" destId="{5C0FB145-F58C-4763-96E2-DE625DC5440F}" srcOrd="10" destOrd="0" presId="urn:microsoft.com/office/officeart/2018/2/layout/IconCircleList"/>
    <dgm:cxn modelId="{378A2958-3B42-49E1-A698-D8769B73E315}" type="presParOf" srcId="{5C0FB145-F58C-4763-96E2-DE625DC5440F}" destId="{EB402883-7B5C-4CAC-8C07-9753B676BAEE}" srcOrd="0" destOrd="0" presId="urn:microsoft.com/office/officeart/2018/2/layout/IconCircleList"/>
    <dgm:cxn modelId="{6BF19A77-02CA-40D0-926D-5EA7C2A7DD0A}" type="presParOf" srcId="{5C0FB145-F58C-4763-96E2-DE625DC5440F}" destId="{55C4A598-D30C-49E3-BAA9-2214B9F07CED}" srcOrd="1" destOrd="0" presId="urn:microsoft.com/office/officeart/2018/2/layout/IconCircleList"/>
    <dgm:cxn modelId="{3B4B788A-C4CC-433E-BFF2-F1C549C795E8}" type="presParOf" srcId="{5C0FB145-F58C-4763-96E2-DE625DC5440F}" destId="{189ECFBC-BCC2-4821-B6B6-6AEECAFB0310}" srcOrd="2" destOrd="0" presId="urn:microsoft.com/office/officeart/2018/2/layout/IconCircleList"/>
    <dgm:cxn modelId="{30C6124B-C124-4652-99CA-148F5DB27D3F}" type="presParOf" srcId="{5C0FB145-F58C-4763-96E2-DE625DC5440F}" destId="{0FA5605A-EF04-4A20-8D2F-512DA4892AE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r="http://schemas.openxmlformats.org/officeDocument/2006/relationships" xmlns:a14="http://schemas.microsoft.com/office/drawing/2010/main" xmlns:asvg="http://schemas.microsoft.com/office/drawing/2016/SVG/main"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43E91-09A2-4336-95F8-28D99C5513A6}">
      <dsp:nvSpPr>
        <dsp:cNvPr id="0" name=""/>
        <dsp:cNvSpPr/>
      </dsp:nvSpPr>
      <dsp:spPr>
        <a:xfrm>
          <a:off x="0" y="1544"/>
          <a:ext cx="8113014" cy="782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2E45A-EC8D-428F-BE2A-015276CB5A42}">
      <dsp:nvSpPr>
        <dsp:cNvPr id="0" name=""/>
        <dsp:cNvSpPr/>
      </dsp:nvSpPr>
      <dsp:spPr>
        <a:xfrm>
          <a:off x="236855" y="177718"/>
          <a:ext cx="430646" cy="430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1D390-0641-47B6-9F1E-2456E22792A3}">
      <dsp:nvSpPr>
        <dsp:cNvPr id="0" name=""/>
        <dsp:cNvSpPr/>
      </dsp:nvSpPr>
      <dsp:spPr>
        <a:xfrm>
          <a:off x="904357" y="1544"/>
          <a:ext cx="7208656" cy="7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7" tIns="82867" rIns="82867" bIns="828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“US Attorney General presses ABA to drop law school DEI rule or risk losing accreditor status” </a:t>
          </a:r>
          <a:r>
            <a:rPr lang="en-US" sz="1900" kern="1200" dirty="0"/>
            <a:t>https://reuters.com</a:t>
          </a:r>
          <a:r>
            <a:rPr lang="en-US" sz="1900" kern="1200" dirty="0"/>
            <a:t> (March 5, 2025)</a:t>
          </a:r>
        </a:p>
      </dsp:txBody>
      <dsp:txXfrm>
        <a:off x="904357" y="1544"/>
        <a:ext cx="7208656" cy="782993"/>
      </dsp:txXfrm>
    </dsp:sp>
    <dsp:sp modelId="{6C5CFE5A-6BF2-4F8B-847D-7C0591F52393}">
      <dsp:nvSpPr>
        <dsp:cNvPr id="0" name=""/>
        <dsp:cNvSpPr/>
      </dsp:nvSpPr>
      <dsp:spPr>
        <a:xfrm>
          <a:off x="0" y="980286"/>
          <a:ext cx="8113014" cy="782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F32F3-D22F-4F49-A9FE-AC070DF5B247}">
      <dsp:nvSpPr>
        <dsp:cNvPr id="0" name=""/>
        <dsp:cNvSpPr/>
      </dsp:nvSpPr>
      <dsp:spPr>
        <a:xfrm>
          <a:off x="236855" y="1156460"/>
          <a:ext cx="430646" cy="43064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9B4B6-D3E0-482D-AF03-F44E5DE792D7}">
      <dsp:nvSpPr>
        <dsp:cNvPr id="0" name=""/>
        <dsp:cNvSpPr/>
      </dsp:nvSpPr>
      <dsp:spPr>
        <a:xfrm>
          <a:off x="904357" y="980286"/>
          <a:ext cx="7208656" cy="7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7" tIns="82867" rIns="82867" bIns="828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</a:t>
          </a:r>
          <a:r>
            <a:rPr lang="en-US" sz="1900" i="0" kern="1200"/>
            <a:t>Investors urge Walmart not to “give into bullying” on diversity” </a:t>
          </a:r>
          <a:r>
            <a:rPr lang="en-US" sz="1900" b="0" i="0" kern="1200" baseline="0"/>
            <a:t>https://www.cbsnews.com</a:t>
          </a:r>
          <a:r>
            <a:rPr lang="en-US" sz="1900" b="0" i="0" kern="1200" baseline="0"/>
            <a:t> (January 16, 2025)</a:t>
          </a:r>
          <a:endParaRPr lang="en-US" sz="1900" kern="1200"/>
        </a:p>
      </dsp:txBody>
      <dsp:txXfrm>
        <a:off x="904357" y="980286"/>
        <a:ext cx="7208656" cy="782993"/>
      </dsp:txXfrm>
    </dsp:sp>
    <dsp:sp modelId="{5360B8FF-1F0E-4987-A720-D3FA0D1FD191}">
      <dsp:nvSpPr>
        <dsp:cNvPr id="0" name=""/>
        <dsp:cNvSpPr/>
      </dsp:nvSpPr>
      <dsp:spPr>
        <a:xfrm>
          <a:off x="0" y="1959028"/>
          <a:ext cx="8113014" cy="782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582C0-03AB-461E-B989-1B8F66EAA200}">
      <dsp:nvSpPr>
        <dsp:cNvPr id="0" name=""/>
        <dsp:cNvSpPr/>
      </dsp:nvSpPr>
      <dsp:spPr>
        <a:xfrm>
          <a:off x="236855" y="2135201"/>
          <a:ext cx="430646" cy="4306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5293D-50E6-441A-851F-187DDC72A114}">
      <dsp:nvSpPr>
        <dsp:cNvPr id="0" name=""/>
        <dsp:cNvSpPr/>
      </dsp:nvSpPr>
      <dsp:spPr>
        <a:xfrm>
          <a:off x="904357" y="1959028"/>
          <a:ext cx="7208656" cy="7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7" tIns="82867" rIns="82867" bIns="828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“Target faces 40—day boycott as consumers react to company’s shift from DEI policies” </a:t>
          </a:r>
          <a:r>
            <a:rPr lang="en-US" sz="1900" kern="1200"/>
            <a:t>https://abc7ny.com</a:t>
          </a:r>
          <a:r>
            <a:rPr lang="en-US" sz="1900" kern="1200"/>
            <a:t> </a:t>
          </a:r>
        </a:p>
      </dsp:txBody>
      <dsp:txXfrm>
        <a:off x="904357" y="1959028"/>
        <a:ext cx="7208656" cy="782993"/>
      </dsp:txXfrm>
    </dsp:sp>
    <dsp:sp modelId="{0D8FF2CE-E8AA-44DE-BFE3-C8EB23B2CC72}">
      <dsp:nvSpPr>
        <dsp:cNvPr id="0" name=""/>
        <dsp:cNvSpPr/>
      </dsp:nvSpPr>
      <dsp:spPr>
        <a:xfrm>
          <a:off x="0" y="2937769"/>
          <a:ext cx="8113014" cy="782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E40A1-5C27-4853-B9FA-1362CCCEBD00}">
      <dsp:nvSpPr>
        <dsp:cNvPr id="0" name=""/>
        <dsp:cNvSpPr/>
      </dsp:nvSpPr>
      <dsp:spPr>
        <a:xfrm>
          <a:off x="236855" y="3113943"/>
          <a:ext cx="430646" cy="430646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32457-5D83-47DA-9772-4C73FBCE7D57}">
      <dsp:nvSpPr>
        <dsp:cNvPr id="0" name=""/>
        <dsp:cNvSpPr/>
      </dsp:nvSpPr>
      <dsp:spPr>
        <a:xfrm>
          <a:off x="904357" y="2937769"/>
          <a:ext cx="7208656" cy="7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67" tIns="82867" rIns="82867" bIns="828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“These U.S. Companies Are Not Ditching DEI Amid Trump’s Crackdown” </a:t>
          </a:r>
          <a:r>
            <a:rPr lang="en-US" sz="1900" b="0" i="0" kern="1200"/>
            <a:t>https://time.com</a:t>
          </a:r>
          <a:r>
            <a:rPr lang="en-US" sz="1900" b="0" i="0" kern="1200"/>
            <a:t> (February 26, 2025)</a:t>
          </a:r>
          <a:endParaRPr lang="en-US" sz="1900" kern="1200"/>
        </a:p>
      </dsp:txBody>
      <dsp:txXfrm>
        <a:off x="904357" y="2937769"/>
        <a:ext cx="7208656" cy="782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90D43-08AC-4656-9376-B4120A8EB368}">
      <dsp:nvSpPr>
        <dsp:cNvPr id="0" name=""/>
        <dsp:cNvSpPr/>
      </dsp:nvSpPr>
      <dsp:spPr>
        <a:xfrm>
          <a:off x="0" y="2232034"/>
          <a:ext cx="8113014" cy="14644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Connecticut law prohibits discrimination based on sexual orientation, gender identity, and gender expression</a:t>
          </a:r>
        </a:p>
      </dsp:txBody>
      <dsp:txXfrm>
        <a:off x="0" y="2232034"/>
        <a:ext cx="8113014" cy="1464456"/>
      </dsp:txXfrm>
    </dsp:sp>
    <dsp:sp modelId="{63B816D9-A5B6-4182-8213-A1A393FDA77B}">
      <dsp:nvSpPr>
        <dsp:cNvPr id="0" name=""/>
        <dsp:cNvSpPr/>
      </dsp:nvSpPr>
      <dsp:spPr>
        <a:xfrm rot="10800000">
          <a:off x="0" y="1667"/>
          <a:ext cx="8113014" cy="225233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U.S. Supreme Court in </a:t>
          </a:r>
          <a:r>
            <a:rPr lang="en-US" sz="2100" b="0" u="sng" kern="1200"/>
            <a:t>Bostock v. Clayton County</a:t>
          </a:r>
          <a:r>
            <a:rPr lang="en-US" sz="2100" b="0" kern="1200"/>
            <a:t> held </a:t>
          </a:r>
          <a:r>
            <a:rPr lang="en-US" sz="2100" b="0" i="0" kern="1200"/>
            <a:t>that Title VII’s prohibition on sex discrimination and sexual harassment extends to discrimination and harassment on the basis of sexual orientation and gender identity</a:t>
          </a:r>
          <a:endParaRPr lang="en-US" sz="2100" kern="1200"/>
        </a:p>
      </dsp:txBody>
      <dsp:txXfrm rot="10800000">
        <a:off x="0" y="1667"/>
        <a:ext cx="8113014" cy="1463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17C72-0808-4447-A087-005037A2D0E0}">
      <dsp:nvSpPr>
        <dsp:cNvPr id="0" name=""/>
        <dsp:cNvSpPr/>
      </dsp:nvSpPr>
      <dsp:spPr>
        <a:xfrm>
          <a:off x="2376" y="1058320"/>
          <a:ext cx="1697077" cy="1077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38563-0285-483F-A9E4-A6440C378182}">
      <dsp:nvSpPr>
        <dsp:cNvPr id="0" name=""/>
        <dsp:cNvSpPr/>
      </dsp:nvSpPr>
      <dsp:spPr>
        <a:xfrm>
          <a:off x="190941" y="1237456"/>
          <a:ext cx="1697077" cy="1077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is “illegal DEI?</a:t>
          </a:r>
        </a:p>
      </dsp:txBody>
      <dsp:txXfrm>
        <a:off x="222504" y="1269019"/>
        <a:ext cx="1633951" cy="1014518"/>
      </dsp:txXfrm>
    </dsp:sp>
    <dsp:sp modelId="{8129421C-03C9-41CD-9667-6F2EEC41494F}">
      <dsp:nvSpPr>
        <dsp:cNvPr id="0" name=""/>
        <dsp:cNvSpPr/>
      </dsp:nvSpPr>
      <dsp:spPr>
        <a:xfrm>
          <a:off x="2076582" y="1058320"/>
          <a:ext cx="1697077" cy="1077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3933D-D73E-48AD-BEA0-E7E3801A0483}">
      <dsp:nvSpPr>
        <dsp:cNvPr id="0" name=""/>
        <dsp:cNvSpPr/>
      </dsp:nvSpPr>
      <dsp:spPr>
        <a:xfrm>
          <a:off x="2265147" y="1237456"/>
          <a:ext cx="1697077" cy="1077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is the government doing?</a:t>
          </a:r>
        </a:p>
      </dsp:txBody>
      <dsp:txXfrm>
        <a:off x="2296710" y="1269019"/>
        <a:ext cx="1633951" cy="1014518"/>
      </dsp:txXfrm>
    </dsp:sp>
    <dsp:sp modelId="{B427F470-7180-4031-BBE5-90FB62684FC5}">
      <dsp:nvSpPr>
        <dsp:cNvPr id="0" name=""/>
        <dsp:cNvSpPr/>
      </dsp:nvSpPr>
      <dsp:spPr>
        <a:xfrm>
          <a:off x="4150789" y="1058320"/>
          <a:ext cx="1697077" cy="1077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46BD7-59B3-4955-85A1-EC6645936919}">
      <dsp:nvSpPr>
        <dsp:cNvPr id="0" name=""/>
        <dsp:cNvSpPr/>
      </dsp:nvSpPr>
      <dsp:spPr>
        <a:xfrm>
          <a:off x="4339353" y="1237456"/>
          <a:ext cx="1697077" cy="1077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are employers doing regarding DEI initiatives?</a:t>
          </a:r>
        </a:p>
      </dsp:txBody>
      <dsp:txXfrm>
        <a:off x="4370916" y="1269019"/>
        <a:ext cx="1633951" cy="1014518"/>
      </dsp:txXfrm>
    </dsp:sp>
    <dsp:sp modelId="{7B3AF9AA-177B-4F81-A03D-03EEA9A3DE60}">
      <dsp:nvSpPr>
        <dsp:cNvPr id="0" name=""/>
        <dsp:cNvSpPr/>
      </dsp:nvSpPr>
      <dsp:spPr>
        <a:xfrm>
          <a:off x="6224995" y="1058320"/>
          <a:ext cx="1697077" cy="1077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F99DE-083E-4A92-882C-D08FD121A5D7}">
      <dsp:nvSpPr>
        <dsp:cNvPr id="0" name=""/>
        <dsp:cNvSpPr/>
      </dsp:nvSpPr>
      <dsp:spPr>
        <a:xfrm>
          <a:off x="6413559" y="1237456"/>
          <a:ext cx="1697077" cy="1077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How do employers navigate seemingly conflicting obligations under federal and state law?</a:t>
          </a:r>
        </a:p>
      </dsp:txBody>
      <dsp:txXfrm>
        <a:off x="6445122" y="1269019"/>
        <a:ext cx="1633951" cy="1014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F613-D311-4D66-BC9E-29FBDFED43D7}">
      <dsp:nvSpPr>
        <dsp:cNvPr id="0" name=""/>
        <dsp:cNvSpPr/>
      </dsp:nvSpPr>
      <dsp:spPr>
        <a:xfrm>
          <a:off x="0" y="213198"/>
          <a:ext cx="2535316" cy="1521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Any DEI program or policy that indicates a “preference” or “workplace balancing” based on a protected characteristic</a:t>
          </a:r>
        </a:p>
      </dsp:txBody>
      <dsp:txXfrm>
        <a:off x="0" y="213198"/>
        <a:ext cx="2535316" cy="1521190"/>
      </dsp:txXfrm>
    </dsp:sp>
    <dsp:sp modelId="{B6912D21-B2EF-4F84-B2C5-6ACA7582BF0F}">
      <dsp:nvSpPr>
        <dsp:cNvPr id="0" name=""/>
        <dsp:cNvSpPr/>
      </dsp:nvSpPr>
      <dsp:spPr>
        <a:xfrm>
          <a:off x="2788848" y="213198"/>
          <a:ext cx="2535316" cy="1521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Quotas</a:t>
          </a:r>
        </a:p>
      </dsp:txBody>
      <dsp:txXfrm>
        <a:off x="2788848" y="213198"/>
        <a:ext cx="2535316" cy="1521190"/>
      </dsp:txXfrm>
    </dsp:sp>
    <dsp:sp modelId="{AE89907D-A82B-4988-A54D-306C07063236}">
      <dsp:nvSpPr>
        <dsp:cNvPr id="0" name=""/>
        <dsp:cNvSpPr/>
      </dsp:nvSpPr>
      <dsp:spPr>
        <a:xfrm>
          <a:off x="5577697" y="213198"/>
          <a:ext cx="2535316" cy="1521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DEI initiatives that take action motivated in whole or in part by protected characteristics</a:t>
          </a:r>
        </a:p>
      </dsp:txBody>
      <dsp:txXfrm>
        <a:off x="5577697" y="213198"/>
        <a:ext cx="2535316" cy="1521190"/>
      </dsp:txXfrm>
    </dsp:sp>
    <dsp:sp modelId="{8FEAA1BB-7534-43FF-BBE2-595D32431531}">
      <dsp:nvSpPr>
        <dsp:cNvPr id="0" name=""/>
        <dsp:cNvSpPr/>
      </dsp:nvSpPr>
      <dsp:spPr>
        <a:xfrm>
          <a:off x="0" y="1987919"/>
          <a:ext cx="2535316" cy="1521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Diverse slate policies that include diverse hiring panels and candidate pools</a:t>
          </a:r>
        </a:p>
      </dsp:txBody>
      <dsp:txXfrm>
        <a:off x="0" y="1987919"/>
        <a:ext cx="2535316" cy="1521190"/>
      </dsp:txXfrm>
    </dsp:sp>
    <dsp:sp modelId="{8D21B3D6-A722-488D-BD40-F78C9352BFB6}">
      <dsp:nvSpPr>
        <dsp:cNvPr id="0" name=""/>
        <dsp:cNvSpPr/>
      </dsp:nvSpPr>
      <dsp:spPr>
        <a:xfrm>
          <a:off x="2788848" y="1987919"/>
          <a:ext cx="2535316" cy="1521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Employee resource groups that promote unlawful DEI initiatives or advance recruitment, hiring, preferential benefits (e.g., training or other career development), based on protected characteristics</a:t>
          </a:r>
        </a:p>
      </dsp:txBody>
      <dsp:txXfrm>
        <a:off x="2788848" y="1987919"/>
        <a:ext cx="2535316" cy="1521190"/>
      </dsp:txXfrm>
    </dsp:sp>
    <dsp:sp modelId="{10F1E380-F22A-47EB-B47F-11F00B541E5C}">
      <dsp:nvSpPr>
        <dsp:cNvPr id="0" name=""/>
        <dsp:cNvSpPr/>
      </dsp:nvSpPr>
      <dsp:spPr>
        <a:xfrm>
          <a:off x="5577697" y="1987919"/>
          <a:ext cx="2535316" cy="15211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Any special emphasis program based on a protected characteristic in any term of condition of employment, such as recruiting, interviewing, or other professional development, internships, fellowships, promotion, discipline and termination. </a:t>
          </a:r>
        </a:p>
      </dsp:txBody>
      <dsp:txXfrm>
        <a:off x="5577697" y="1987919"/>
        <a:ext cx="2535316" cy="1521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C8F0E-2625-41D3-9E6A-478DA990E9DB}">
      <dsp:nvSpPr>
        <dsp:cNvPr id="0" name=""/>
        <dsp:cNvSpPr/>
      </dsp:nvSpPr>
      <dsp:spPr>
        <a:xfrm>
          <a:off x="0" y="328515"/>
          <a:ext cx="570357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660" tIns="333248" rIns="4426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I-9 Form violations: Up to $2,789 per form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Knowingly hiring unauthorized workers: Up to $5,579 for first offense and up to $27,894 per worker for repeat offenders </a:t>
          </a:r>
        </a:p>
      </dsp:txBody>
      <dsp:txXfrm>
        <a:off x="0" y="328515"/>
        <a:ext cx="5703570" cy="1335600"/>
      </dsp:txXfrm>
    </dsp:sp>
    <dsp:sp modelId="{D6C9297F-0DE6-40D9-BB85-C97C2370F31B}">
      <dsp:nvSpPr>
        <dsp:cNvPr id="0" name=""/>
        <dsp:cNvSpPr/>
      </dsp:nvSpPr>
      <dsp:spPr>
        <a:xfrm>
          <a:off x="280036" y="99241"/>
          <a:ext cx="3992499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907" tIns="0" rIns="1509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Civil fines</a:t>
          </a:r>
        </a:p>
      </dsp:txBody>
      <dsp:txXfrm>
        <a:off x="303093" y="122298"/>
        <a:ext cx="3946385" cy="426206"/>
      </dsp:txXfrm>
    </dsp:sp>
    <dsp:sp modelId="{29B4DC98-47F0-4741-8A8A-2B6E358ACA1C}">
      <dsp:nvSpPr>
        <dsp:cNvPr id="0" name=""/>
        <dsp:cNvSpPr/>
      </dsp:nvSpPr>
      <dsp:spPr>
        <a:xfrm>
          <a:off x="0" y="1986675"/>
          <a:ext cx="570357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660" tIns="333248" rIns="4426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Up to 10 years imprisonment and fines up to $250,000 for business owners or managers who “harbor” or conceal undocumented workers</a:t>
          </a:r>
        </a:p>
      </dsp:txBody>
      <dsp:txXfrm>
        <a:off x="0" y="1986675"/>
        <a:ext cx="5703570" cy="1083600"/>
      </dsp:txXfrm>
    </dsp:sp>
    <dsp:sp modelId="{BCF3C75D-5076-44CF-888D-428BB7B0068B}">
      <dsp:nvSpPr>
        <dsp:cNvPr id="0" name=""/>
        <dsp:cNvSpPr/>
      </dsp:nvSpPr>
      <dsp:spPr>
        <a:xfrm>
          <a:off x="285178" y="1750515"/>
          <a:ext cx="3992499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907" tIns="0" rIns="1509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Criminal penalties</a:t>
          </a:r>
        </a:p>
      </dsp:txBody>
      <dsp:txXfrm>
        <a:off x="308235" y="1773572"/>
        <a:ext cx="3946385" cy="426206"/>
      </dsp:txXfrm>
    </dsp:sp>
    <dsp:sp modelId="{8E7AC26A-5F9B-46BB-8184-EF313AA58483}">
      <dsp:nvSpPr>
        <dsp:cNvPr id="0" name=""/>
        <dsp:cNvSpPr/>
      </dsp:nvSpPr>
      <dsp:spPr>
        <a:xfrm>
          <a:off x="0" y="3392835"/>
          <a:ext cx="570357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7FAAE-CDE0-445E-B3B9-5F33B171E721}">
      <dsp:nvSpPr>
        <dsp:cNvPr id="0" name=""/>
        <dsp:cNvSpPr/>
      </dsp:nvSpPr>
      <dsp:spPr>
        <a:xfrm>
          <a:off x="285178" y="3156675"/>
          <a:ext cx="3992499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907" tIns="0" rIns="15090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Debarment from federal contracts</a:t>
          </a:r>
        </a:p>
      </dsp:txBody>
      <dsp:txXfrm>
        <a:off x="308235" y="3179732"/>
        <a:ext cx="3946385" cy="426206"/>
      </dsp:txXfrm>
    </dsp:sp>
  </dsp:spTree>
</dsp:drawing>
</file>

<file path=ppt/diagrams/drawing6.xml><?xml version="1.0" encoding="utf-8"?>
<dsp:drawing xmlns:r="http://schemas.openxmlformats.org/officeDocument/2006/relationships" xmlns:a14="http://schemas.microsoft.com/office/drawing/2010/main" xmlns:asvg="http://schemas.microsoft.com/office/drawing/2016/SVG/main"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053CB-7A3D-4AFB-8BC7-7885AE4B4876}">
      <dsp:nvSpPr>
        <dsp:cNvPr id="0" name=""/>
        <dsp:cNvSpPr/>
      </dsp:nvSpPr>
      <dsp:spPr>
        <a:xfrm>
          <a:off x="0" y="2613"/>
          <a:ext cx="8268315" cy="5566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2CA56-BF63-4EE6-8514-5CC9897D7050}">
      <dsp:nvSpPr>
        <dsp:cNvPr id="0" name=""/>
        <dsp:cNvSpPr/>
      </dsp:nvSpPr>
      <dsp:spPr>
        <a:xfrm>
          <a:off x="168384" y="127858"/>
          <a:ext cx="306154" cy="3061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CAF0C-C8BF-4C19-A0B9-ABB1973FE513}">
      <dsp:nvSpPr>
        <dsp:cNvPr id="0" name=""/>
        <dsp:cNvSpPr/>
      </dsp:nvSpPr>
      <dsp:spPr>
        <a:xfrm>
          <a:off x="642923" y="2613"/>
          <a:ext cx="7625391" cy="55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11" tIns="58911" rIns="58911" bIns="589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More expansive interpretation of conduct constituting “mutual aid or protection” and “concerted activity”</a:t>
          </a:r>
        </a:p>
      </dsp:txBody>
      <dsp:txXfrm>
        <a:off x="642923" y="2613"/>
        <a:ext cx="7625391" cy="556643"/>
      </dsp:txXfrm>
    </dsp:sp>
    <dsp:sp modelId="{27E29B40-DA7F-438F-A507-CE7E346BAC66}">
      <dsp:nvSpPr>
        <dsp:cNvPr id="0" name=""/>
        <dsp:cNvSpPr/>
      </dsp:nvSpPr>
      <dsp:spPr>
        <a:xfrm>
          <a:off x="0" y="698417"/>
          <a:ext cx="8268315" cy="5566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D03DA-8CD0-451B-AAE7-B4CC72A9ECB5}">
      <dsp:nvSpPr>
        <dsp:cNvPr id="0" name=""/>
        <dsp:cNvSpPr/>
      </dsp:nvSpPr>
      <dsp:spPr>
        <a:xfrm>
          <a:off x="168384" y="823662"/>
          <a:ext cx="306154" cy="3061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EC0D9-896F-453A-B37C-E11DCBC2629F}">
      <dsp:nvSpPr>
        <dsp:cNvPr id="0" name=""/>
        <dsp:cNvSpPr/>
      </dsp:nvSpPr>
      <dsp:spPr>
        <a:xfrm>
          <a:off x="642923" y="698417"/>
          <a:ext cx="7625391" cy="55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11" tIns="58911" rIns="58911" bIns="589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Unlawful labor practices (ULP) associated with electronic monitoring and algorithmic management of employees </a:t>
          </a:r>
        </a:p>
      </dsp:txBody>
      <dsp:txXfrm>
        <a:off x="642923" y="698417"/>
        <a:ext cx="7625391" cy="556643"/>
      </dsp:txXfrm>
    </dsp:sp>
    <dsp:sp modelId="{B7EDAD5D-9434-4832-9169-DB3B24CA4D74}">
      <dsp:nvSpPr>
        <dsp:cNvPr id="0" name=""/>
        <dsp:cNvSpPr/>
      </dsp:nvSpPr>
      <dsp:spPr>
        <a:xfrm>
          <a:off x="0" y="1394222"/>
          <a:ext cx="8268315" cy="5566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38D1E-5323-4203-89D2-F8AC8968139F}">
      <dsp:nvSpPr>
        <dsp:cNvPr id="0" name=""/>
        <dsp:cNvSpPr/>
      </dsp:nvSpPr>
      <dsp:spPr>
        <a:xfrm>
          <a:off x="168384" y="1519467"/>
          <a:ext cx="306154" cy="3061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3DCDF-4B3E-4308-9668-46B7DB930851}">
      <dsp:nvSpPr>
        <dsp:cNvPr id="0" name=""/>
        <dsp:cNvSpPr/>
      </dsp:nvSpPr>
      <dsp:spPr>
        <a:xfrm>
          <a:off x="642923" y="1394222"/>
          <a:ext cx="7625391" cy="55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11" tIns="58911" rIns="58911" bIns="589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Limitation on the use of confidentiality and non-disparagement provisions in severance agreements</a:t>
          </a:r>
        </a:p>
      </dsp:txBody>
      <dsp:txXfrm>
        <a:off x="642923" y="1394222"/>
        <a:ext cx="7625391" cy="556643"/>
      </dsp:txXfrm>
    </dsp:sp>
    <dsp:sp modelId="{3F2A20B8-FA7D-4DEF-92E3-DB90A046C750}">
      <dsp:nvSpPr>
        <dsp:cNvPr id="0" name=""/>
        <dsp:cNvSpPr/>
      </dsp:nvSpPr>
      <dsp:spPr>
        <a:xfrm>
          <a:off x="0" y="2090027"/>
          <a:ext cx="8268315" cy="5566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8FE2D-A983-4AC3-82BB-FE9F4ECD3988}">
      <dsp:nvSpPr>
        <dsp:cNvPr id="0" name=""/>
        <dsp:cNvSpPr/>
      </dsp:nvSpPr>
      <dsp:spPr>
        <a:xfrm>
          <a:off x="168384" y="2215272"/>
          <a:ext cx="306154" cy="3061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D57F8-1C83-4C92-9DA6-C8BFBBA0C2E6}">
      <dsp:nvSpPr>
        <dsp:cNvPr id="0" name=""/>
        <dsp:cNvSpPr/>
      </dsp:nvSpPr>
      <dsp:spPr>
        <a:xfrm>
          <a:off x="642923" y="2090027"/>
          <a:ext cx="7625391" cy="55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11" tIns="58911" rIns="58911" bIns="589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Finding the proffer, maintenance and enforcement of noncompete agreements and “stay or pay” provisions to be ULPs</a:t>
          </a:r>
        </a:p>
      </dsp:txBody>
      <dsp:txXfrm>
        <a:off x="642923" y="2090027"/>
        <a:ext cx="7625391" cy="556643"/>
      </dsp:txXfrm>
    </dsp:sp>
    <dsp:sp modelId="{02E67B35-6E4C-4755-B9E9-B78CEDF216E5}">
      <dsp:nvSpPr>
        <dsp:cNvPr id="0" name=""/>
        <dsp:cNvSpPr/>
      </dsp:nvSpPr>
      <dsp:spPr>
        <a:xfrm>
          <a:off x="0" y="2785831"/>
          <a:ext cx="8268315" cy="5566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7522E-392E-49E7-9BB3-3F5B6C5C6BBE}">
      <dsp:nvSpPr>
        <dsp:cNvPr id="0" name=""/>
        <dsp:cNvSpPr/>
      </dsp:nvSpPr>
      <dsp:spPr>
        <a:xfrm>
          <a:off x="168384" y="2911076"/>
          <a:ext cx="306154" cy="3061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81432-1E66-4FDD-A58B-485AE4ED2107}">
      <dsp:nvSpPr>
        <dsp:cNvPr id="0" name=""/>
        <dsp:cNvSpPr/>
      </dsp:nvSpPr>
      <dsp:spPr>
        <a:xfrm>
          <a:off x="642923" y="2785831"/>
          <a:ext cx="7625391" cy="55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11" tIns="58911" rIns="58911" bIns="589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expansion of remedies generally available for ULPs and settlements</a:t>
          </a:r>
        </a:p>
      </dsp:txBody>
      <dsp:txXfrm>
        <a:off x="642923" y="2785831"/>
        <a:ext cx="7625391" cy="556643"/>
      </dsp:txXfrm>
    </dsp:sp>
  </dsp:spTree>
</dsp:drawing>
</file>

<file path=ppt/diagrams/drawing7.xml><?xml version="1.0" encoding="utf-8"?>
<dsp:drawing xmlns:r="http://schemas.openxmlformats.org/officeDocument/2006/relationships" xmlns:a14="http://schemas.microsoft.com/office/drawing/2010/main" xmlns:asvg="http://schemas.microsoft.com/office/drawing/2016/SVG/main"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A52B9-5046-4C38-8750-A2A94DCE72E6}">
      <dsp:nvSpPr>
        <dsp:cNvPr id="0" name=""/>
        <dsp:cNvSpPr/>
      </dsp:nvSpPr>
      <dsp:spPr>
        <a:xfrm>
          <a:off x="173936" y="692539"/>
          <a:ext cx="718042" cy="7180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F6660-1385-425B-911D-7BCA2236D1D3}">
      <dsp:nvSpPr>
        <dsp:cNvPr id="0" name=""/>
        <dsp:cNvSpPr/>
      </dsp:nvSpPr>
      <dsp:spPr>
        <a:xfrm>
          <a:off x="324725" y="843328"/>
          <a:ext cx="416464" cy="416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FDEC7-F4F8-44F7-BC28-23BC3B679FE0}">
      <dsp:nvSpPr>
        <dsp:cNvPr id="0" name=""/>
        <dsp:cNvSpPr/>
      </dsp:nvSpPr>
      <dsp:spPr>
        <a:xfrm>
          <a:off x="1045845" y="692539"/>
          <a:ext cx="1692529" cy="71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Unemployment compensation benefits for striking workers</a:t>
          </a:r>
        </a:p>
      </dsp:txBody>
      <dsp:txXfrm>
        <a:off x="1045845" y="692539"/>
        <a:ext cx="1692529" cy="718042"/>
      </dsp:txXfrm>
    </dsp:sp>
    <dsp:sp modelId="{01ACC4F8-FB07-4EE5-B0EF-BE6DF1ED4A4D}">
      <dsp:nvSpPr>
        <dsp:cNvPr id="0" name=""/>
        <dsp:cNvSpPr/>
      </dsp:nvSpPr>
      <dsp:spPr>
        <a:xfrm>
          <a:off x="3033284" y="692539"/>
          <a:ext cx="718042" cy="7180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23241-67DF-40A2-A870-FE173BB42399}">
      <dsp:nvSpPr>
        <dsp:cNvPr id="0" name=""/>
        <dsp:cNvSpPr/>
      </dsp:nvSpPr>
      <dsp:spPr>
        <a:xfrm>
          <a:off x="3184073" y="843328"/>
          <a:ext cx="416464" cy="416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1EE3F-A2A2-4931-9729-9C8F32179FA5}">
      <dsp:nvSpPr>
        <dsp:cNvPr id="0" name=""/>
        <dsp:cNvSpPr/>
      </dsp:nvSpPr>
      <dsp:spPr>
        <a:xfrm>
          <a:off x="3905193" y="692539"/>
          <a:ext cx="1692529" cy="71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Predicative scheduling</a:t>
          </a:r>
        </a:p>
      </dsp:txBody>
      <dsp:txXfrm>
        <a:off x="3905193" y="692539"/>
        <a:ext cx="1692529" cy="718042"/>
      </dsp:txXfrm>
    </dsp:sp>
    <dsp:sp modelId="{1E1B80D1-71D9-479A-B900-FB1DAFFF7262}">
      <dsp:nvSpPr>
        <dsp:cNvPr id="0" name=""/>
        <dsp:cNvSpPr/>
      </dsp:nvSpPr>
      <dsp:spPr>
        <a:xfrm>
          <a:off x="5892632" y="692539"/>
          <a:ext cx="718042" cy="7180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7E32E-6BFC-4AAC-9DBD-B8886D2E4383}">
      <dsp:nvSpPr>
        <dsp:cNvPr id="0" name=""/>
        <dsp:cNvSpPr/>
      </dsp:nvSpPr>
      <dsp:spPr>
        <a:xfrm>
          <a:off x="6043421" y="843328"/>
          <a:ext cx="416464" cy="4164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0D03D-C927-47FE-BA4A-C563FD5278FD}">
      <dsp:nvSpPr>
        <dsp:cNvPr id="0" name=""/>
        <dsp:cNvSpPr/>
      </dsp:nvSpPr>
      <dsp:spPr>
        <a:xfrm>
          <a:off x="6764541" y="692539"/>
          <a:ext cx="1692529" cy="71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Disclosure of pay and other information in job postings</a:t>
          </a:r>
        </a:p>
      </dsp:txBody>
      <dsp:txXfrm>
        <a:off x="6764541" y="692539"/>
        <a:ext cx="1692529" cy="718042"/>
      </dsp:txXfrm>
    </dsp:sp>
    <dsp:sp modelId="{721586A0-CEB7-4439-95F1-5479A7E8D58F}">
      <dsp:nvSpPr>
        <dsp:cNvPr id="0" name=""/>
        <dsp:cNvSpPr/>
      </dsp:nvSpPr>
      <dsp:spPr>
        <a:xfrm>
          <a:off x="173936" y="1988410"/>
          <a:ext cx="718042" cy="7180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C09B8-4D26-4B31-ABAE-94699F9E0DEC}">
      <dsp:nvSpPr>
        <dsp:cNvPr id="0" name=""/>
        <dsp:cNvSpPr/>
      </dsp:nvSpPr>
      <dsp:spPr>
        <a:xfrm>
          <a:off x="324725" y="2139199"/>
          <a:ext cx="416464" cy="4164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D638B-7670-4829-A553-3FC6F360C204}">
      <dsp:nvSpPr>
        <dsp:cNvPr id="0" name=""/>
        <dsp:cNvSpPr/>
      </dsp:nvSpPr>
      <dsp:spPr>
        <a:xfrm>
          <a:off x="1045845" y="1988410"/>
          <a:ext cx="1692529" cy="71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Paid FMLA for bereavement leave</a:t>
          </a:r>
        </a:p>
      </dsp:txBody>
      <dsp:txXfrm>
        <a:off x="1045845" y="1988410"/>
        <a:ext cx="1692529" cy="718042"/>
      </dsp:txXfrm>
    </dsp:sp>
    <dsp:sp modelId="{5CAAF222-E707-4FD8-936D-85DF77EEF54A}">
      <dsp:nvSpPr>
        <dsp:cNvPr id="0" name=""/>
        <dsp:cNvSpPr/>
      </dsp:nvSpPr>
      <dsp:spPr>
        <a:xfrm>
          <a:off x="3033284" y="1988410"/>
          <a:ext cx="718042" cy="7180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B7102-FEB1-4D5F-B917-D41C8D09D376}">
      <dsp:nvSpPr>
        <dsp:cNvPr id="0" name=""/>
        <dsp:cNvSpPr/>
      </dsp:nvSpPr>
      <dsp:spPr>
        <a:xfrm>
          <a:off x="3184073" y="2139199"/>
          <a:ext cx="416464" cy="4164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0E77D-4855-47A9-90E3-2CE485FC45B3}">
      <dsp:nvSpPr>
        <dsp:cNvPr id="0" name=""/>
        <dsp:cNvSpPr/>
      </dsp:nvSpPr>
      <dsp:spPr>
        <a:xfrm>
          <a:off x="3905193" y="1988410"/>
          <a:ext cx="1692529" cy="71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Expand workers’ compensation benefits to cover PTSD for workers who witness a serious bodily injury</a:t>
          </a:r>
        </a:p>
      </dsp:txBody>
      <dsp:txXfrm>
        <a:off x="3905193" y="1988410"/>
        <a:ext cx="1692529" cy="718042"/>
      </dsp:txXfrm>
    </dsp:sp>
    <dsp:sp modelId="{EB402883-7B5C-4CAC-8C07-9753B676BAEE}">
      <dsp:nvSpPr>
        <dsp:cNvPr id="0" name=""/>
        <dsp:cNvSpPr/>
      </dsp:nvSpPr>
      <dsp:spPr>
        <a:xfrm>
          <a:off x="5892632" y="1988410"/>
          <a:ext cx="718042" cy="71804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4A598-D30C-49E3-BAA9-2214B9F07CED}">
      <dsp:nvSpPr>
        <dsp:cNvPr id="0" name=""/>
        <dsp:cNvSpPr/>
      </dsp:nvSpPr>
      <dsp:spPr>
        <a:xfrm>
          <a:off x="6043421" y="2139199"/>
          <a:ext cx="416464" cy="4164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5605A-EF04-4A20-8D2F-512DA4892AE8}">
      <dsp:nvSpPr>
        <dsp:cNvPr id="0" name=""/>
        <dsp:cNvSpPr/>
      </dsp:nvSpPr>
      <dsp:spPr>
        <a:xfrm>
          <a:off x="6764541" y="1988410"/>
          <a:ext cx="1692529" cy="71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Limitation on non-compete agreements</a:t>
          </a:r>
        </a:p>
      </dsp:txBody>
      <dsp:txXfrm>
        <a:off x="6764541" y="1988410"/>
        <a:ext cx="1692529" cy="71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C7B298-0943-6340-BA38-B5B38E965B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5341A-7A32-C442-8C0B-14A4A45F00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ED7519-1520-8745-987A-AF26FAF0A31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07331-D9E4-854E-B66A-E5328DC52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D0F14-2C83-7146-BBE4-CDE7DB0403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8C4F200-5218-E64F-845D-6E301FBF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A39CD99-AFFE-094F-8275-4779CE724D20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154113"/>
            <a:ext cx="49879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C23538C-126F-EC48-9840-BA082E2F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B1FD7B-27B2-101F-7C12-AE0B6F93623B}"/>
              </a:ext>
            </a:extLst>
          </p:cNvPr>
          <p:cNvSpPr/>
          <p:nvPr userDrawn="1"/>
        </p:nvSpPr>
        <p:spPr>
          <a:xfrm>
            <a:off x="0" y="5215467"/>
            <a:ext cx="9144000" cy="499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64729-6DEB-355F-21FF-5786A2A9EEBD}"/>
              </a:ext>
            </a:extLst>
          </p:cNvPr>
          <p:cNvSpPr txBox="1"/>
          <p:nvPr userDrawn="1"/>
        </p:nvSpPr>
        <p:spPr>
          <a:xfrm>
            <a:off x="419460" y="5310314"/>
            <a:ext cx="830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NEW HAVEN  </a:t>
            </a:r>
            <a:r>
              <a:rPr lang="en-US" sz="1200" b="0" i="0" kern="1200" dirty="0">
                <a:solidFill>
                  <a:schemeClr val="bg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STAMFORD  </a:t>
            </a:r>
            <a:r>
              <a:rPr lang="en-US" sz="1200" b="0" i="0" kern="1200" dirty="0">
                <a:solidFill>
                  <a:schemeClr val="bg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WATERBURY  </a:t>
            </a:r>
            <a:r>
              <a:rPr lang="en-US" sz="1200" b="0" i="0" kern="1200" dirty="0">
                <a:solidFill>
                  <a:schemeClr val="bg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GUILFORD  </a:t>
            </a:r>
            <a:r>
              <a:rPr lang="en-US" sz="1200" b="0" i="0" kern="1200" dirty="0">
                <a:solidFill>
                  <a:schemeClr val="bg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SOUTHBURY  </a:t>
            </a:r>
            <a:r>
              <a:rPr lang="en-US" sz="1200" b="0" i="0" kern="1200" dirty="0">
                <a:solidFill>
                  <a:schemeClr val="bg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LITCHFIELD  </a:t>
            </a:r>
            <a:r>
              <a:rPr lang="en-US" sz="1200" b="0" i="0" kern="1200" dirty="0">
                <a:solidFill>
                  <a:schemeClr val="bg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050" b="1" dirty="0">
                <a:solidFill>
                  <a:schemeClr val="bg1"/>
                </a:solidFill>
                <a:latin typeface="+mn-lt"/>
              </a:rPr>
              <a:t>CARMODYLAW.COM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3F2BA5F-13D5-92D2-34B7-103E5F625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225" y="429768"/>
            <a:ext cx="1642669" cy="373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286000"/>
            <a:ext cx="7406640" cy="73152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lnSpc>
                <a:spcPct val="85000"/>
              </a:lnSpc>
              <a:defRPr sz="4600" b="0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0120" y="3017520"/>
            <a:ext cx="7362613" cy="1078674"/>
          </a:xfrm>
          <a:prstGeom prst="rect">
            <a:avLst/>
          </a:prstGeom>
        </p:spPr>
        <p:txBody>
          <a:bodyPr lIns="0" r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400" cap="none" spc="-20" baseline="0">
                <a:solidFill>
                  <a:schemeClr val="accent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03439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userDrawn="1">
  <p:cSld name="Title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0037-B89C-C645-8A65-0584641C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42634"/>
            <a:ext cx="8113014" cy="33008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4244A-D158-6344-86A5-C9D81CAB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296959"/>
            <a:ext cx="3086100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9964" y="5295900"/>
            <a:ext cx="2057400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0F997-1AEB-5448-8248-BB47AA2B9162}"/>
              </a:ext>
            </a:extLst>
          </p:cNvPr>
          <p:cNvSpPr/>
          <p:nvPr userDrawn="1"/>
        </p:nvSpPr>
        <p:spPr>
          <a:xfrm>
            <a:off x="0" y="0"/>
            <a:ext cx="9144000" cy="1040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A34A508-91FC-464A-AFE4-6FEE546C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11CE4-5549-8542-8E93-3471FF994A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4350" y="1404223"/>
            <a:ext cx="8113014" cy="394188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324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511" y="886745"/>
            <a:ext cx="5836400" cy="359189"/>
          </a:xfrm>
          <a:prstGeom prst="rect">
            <a:avLst/>
          </a:prstGeom>
        </p:spPr>
        <p:txBody>
          <a:bodyPr/>
          <a:lstStyle>
            <a:lvl1pPr marL="0">
              <a:defRPr sz="3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8441" y="1544994"/>
            <a:ext cx="7381956" cy="352559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 marL="288036" indent="-137160">
              <a:buFont typeface="Wingdings" pitchFamily="2" charset="2"/>
              <a:buChar char="§"/>
              <a:defRPr sz="1350"/>
            </a:lvl2pPr>
            <a:lvl3pPr marL="425196" indent="-137160">
              <a:buFont typeface="Wingdings" pitchFamily="2" charset="2"/>
              <a:buChar char="§"/>
              <a:defRPr sz="1350"/>
            </a:lvl3pPr>
            <a:lvl4pPr marL="562356" indent="-137160">
              <a:buFont typeface="Wingdings" pitchFamily="2" charset="2"/>
              <a:buChar char="§"/>
              <a:defRPr sz="1350"/>
            </a:lvl4pPr>
            <a:lvl5pPr marL="699516" indent="-137160">
              <a:buFont typeface="Wingdings" pitchFamily="2" charset="2"/>
              <a:buChar char="§"/>
              <a:defRPr sz="135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B09D9E-718E-6F4D-9DE7-11B226E3E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6378" y="5368805"/>
            <a:ext cx="984019" cy="304271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F8DC2A9F-844C-43CB-AE85-5CEEEC0E344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6D321D-C6B3-A046-B17A-C2A26BE226E3}"/>
              </a:ext>
            </a:extLst>
          </p:cNvPr>
          <p:cNvCxnSpPr>
            <a:cxnSpLocks/>
          </p:cNvCxnSpPr>
          <p:nvPr userDrawn="1"/>
        </p:nvCxnSpPr>
        <p:spPr>
          <a:xfrm>
            <a:off x="878441" y="1337927"/>
            <a:ext cx="73819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46666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864972"/>
            <a:ext cx="7863840" cy="548640"/>
          </a:xfrm>
          <a:prstGeom prst="rect">
            <a:avLst/>
          </a:prstGeom>
        </p:spPr>
        <p:txBody>
          <a:bodyPr lIns="91440"/>
          <a:lstStyle>
            <a:lvl1pPr marL="0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B5F380-549F-6343-B299-843192F2CA1E}"/>
              </a:ext>
            </a:extLst>
          </p:cNvPr>
          <p:cNvCxnSpPr>
            <a:cxnSpLocks/>
          </p:cNvCxnSpPr>
          <p:nvPr userDrawn="1"/>
        </p:nvCxnSpPr>
        <p:spPr>
          <a:xfrm>
            <a:off x="685800" y="1459332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DACE55-60BA-4FC1-923B-1A1F065ED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0282" y="5351929"/>
            <a:ext cx="613506" cy="363071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8DC2A9F-844C-43CB-AE85-5CEEEC0E3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6CA8EA-A41A-60F2-4C00-0E79A97433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055" y="1687932"/>
            <a:ext cx="7863840" cy="3338273"/>
          </a:xfrm>
          <a:prstGeom prst="rect">
            <a:avLst/>
          </a:prstGeom>
        </p:spPr>
        <p:txBody>
          <a:bodyPr tIns="0" bIns="0"/>
          <a:lstStyle>
            <a:lvl1pPr marL="290513" indent="-257175">
              <a:lnSpc>
                <a:spcPct val="100000"/>
              </a:lnSpc>
              <a:buSzPct val="80000"/>
              <a:buFont typeface="Wingdings" pitchFamily="2" charset="2"/>
              <a:buChar char="§"/>
              <a:tabLst/>
              <a:defRPr sz="2400">
                <a:solidFill>
                  <a:schemeClr val="accent2"/>
                </a:solidFill>
              </a:defRPr>
            </a:lvl1pPr>
            <a:lvl2pPr marL="187325" indent="-187325">
              <a:buSzPct val="80000"/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</a:defRPr>
            </a:lvl2pPr>
            <a:lvl3pPr marL="187325" indent="-187325">
              <a:buSzPct val="80000"/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</a:defRPr>
            </a:lvl3pPr>
            <a:lvl4pPr marL="187325" indent="-187325">
              <a:buSzPct val="80000"/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</a:defRPr>
            </a:lvl4pPr>
            <a:lvl5pPr marL="187325" indent="-187325">
              <a:buSzPct val="80000"/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  <a:p>
            <a:pPr lvl="0"/>
            <a:r>
              <a:rPr lang="en-US" dirty="0"/>
              <a:t>Agenda Item 4</a:t>
            </a:r>
          </a:p>
        </p:txBody>
      </p:sp>
    </p:spTree>
    <p:extLst>
      <p:ext uri="{BB962C8B-B14F-4D97-AF65-F5344CB8AC3E}">
        <p14:creationId xmlns:p14="http://schemas.microsoft.com/office/powerpoint/2010/main" val="1130033079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0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864972"/>
            <a:ext cx="7863840" cy="54864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7051DB-FDF3-10FB-C269-3BE523A821A8}"/>
              </a:ext>
            </a:extLst>
          </p:cNvPr>
          <p:cNvCxnSpPr>
            <a:cxnSpLocks/>
          </p:cNvCxnSpPr>
          <p:nvPr userDrawn="1"/>
        </p:nvCxnSpPr>
        <p:spPr>
          <a:xfrm>
            <a:off x="685800" y="1459332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AAFFE-E2B5-DB4C-F375-A0DCE71BD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0282" y="5351929"/>
            <a:ext cx="613506" cy="363071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8DC2A9F-844C-43CB-AE85-5CEEEC0E3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6FC6CF-2EE3-40D9-BB56-671EE46A6E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354" y="1687932"/>
            <a:ext cx="7863840" cy="3291840"/>
          </a:xfrm>
          <a:prstGeom prst="rect">
            <a:avLst/>
          </a:prstGeom>
        </p:spPr>
        <p:txBody>
          <a:bodyPr lIns="91440" tIns="45720" bIns="0"/>
          <a:lstStyle>
            <a:lvl1pPr marL="230188" indent="-171450">
              <a:buSzPct val="80000"/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1pPr>
            <a:lvl2pPr marL="461963" indent="-196850">
              <a:buSzPct val="80000"/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2pPr>
            <a:lvl3pPr marL="703263" indent="-214313">
              <a:buSzPct val="80000"/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917575" indent="-188913">
              <a:buSzPct val="80000"/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4pPr>
            <a:lvl5pPr marL="1157288" indent="-188913">
              <a:buSzPct val="80000"/>
              <a:buFont typeface="Wingdings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7150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0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864972"/>
            <a:ext cx="7863840" cy="54864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7051DB-FDF3-10FB-C269-3BE523A821A8}"/>
              </a:ext>
            </a:extLst>
          </p:cNvPr>
          <p:cNvCxnSpPr>
            <a:cxnSpLocks/>
          </p:cNvCxnSpPr>
          <p:nvPr userDrawn="1"/>
        </p:nvCxnSpPr>
        <p:spPr>
          <a:xfrm>
            <a:off x="685800" y="1459332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AAFFE-E2B5-DB4C-F375-A0DCE71BD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0282" y="5351929"/>
            <a:ext cx="613506" cy="363071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8DC2A9F-844C-43CB-AE85-5CEEEC0E3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AA3EBD-FDC5-BAB9-FB85-BE14F29438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8355" y="1687932"/>
            <a:ext cx="7867290" cy="3291840"/>
          </a:xfrm>
          <a:prstGeom prst="rect">
            <a:avLst/>
          </a:prstGeom>
        </p:spPr>
        <p:txBody>
          <a:bodyPr lIns="0" tIns="45720" bIns="0"/>
          <a:lstStyle>
            <a:lvl1pPr marL="153988" indent="-146050">
              <a:tabLst/>
              <a:defRPr sz="1600">
                <a:solidFill>
                  <a:schemeClr val="accent2"/>
                </a:solidFill>
              </a:defRPr>
            </a:lvl1pPr>
            <a:lvl2pPr marL="384038" indent="-182875">
              <a:buSzPct val="80000"/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 marL="566914" indent="-182875">
              <a:buSzPct val="80000"/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749789" indent="-182875">
              <a:buSzPct val="80000"/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4pPr>
            <a:lvl5pPr marL="932665" indent="-182875">
              <a:buSzPct val="80000"/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82124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0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864972"/>
            <a:ext cx="7863840" cy="54864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7051DB-FDF3-10FB-C269-3BE523A821A8}"/>
              </a:ext>
            </a:extLst>
          </p:cNvPr>
          <p:cNvCxnSpPr>
            <a:cxnSpLocks/>
          </p:cNvCxnSpPr>
          <p:nvPr userDrawn="1"/>
        </p:nvCxnSpPr>
        <p:spPr>
          <a:xfrm>
            <a:off x="685800" y="1459332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5CBB86D-022A-E932-2B2C-3A2953321B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6360" y="1687932"/>
            <a:ext cx="3291840" cy="3383280"/>
          </a:xfrm>
          <a:prstGeom prst="rect">
            <a:avLst/>
          </a:prstGeom>
        </p:spPr>
        <p:txBody>
          <a:bodyPr lIns="0" rIns="0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06C8BB-2CB9-4E25-FB75-D95206C25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0282" y="5351929"/>
            <a:ext cx="613506" cy="363071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8DC2A9F-844C-43CB-AE85-5CEEEC0E3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E2CA03-E2E4-D2CF-BF17-3993A2D59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681" y="2053691"/>
            <a:ext cx="4297784" cy="3017520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accent2"/>
                </a:solidFill>
              </a:defRPr>
            </a:lvl1pPr>
            <a:lvl2pPr marL="384038" indent="-182875">
              <a:spcBef>
                <a:spcPts val="0"/>
              </a:spcBef>
              <a:spcAft>
                <a:spcPts val="1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accent2"/>
                </a:solidFill>
              </a:defRPr>
            </a:lvl2pPr>
            <a:lvl3pPr marL="566914" indent="-182875">
              <a:spcBef>
                <a:spcPts val="0"/>
              </a:spcBef>
              <a:spcAft>
                <a:spcPts val="1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accent2"/>
                </a:solidFill>
              </a:defRPr>
            </a:lvl3pPr>
            <a:lvl4pPr marL="749789" indent="-182875">
              <a:spcBef>
                <a:spcPts val="0"/>
              </a:spcBef>
              <a:spcAft>
                <a:spcPts val="1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accent2"/>
                </a:solidFill>
              </a:defRPr>
            </a:lvl4pPr>
            <a:lvl5pPr marL="932665" indent="-182875">
              <a:spcBef>
                <a:spcPts val="0"/>
              </a:spcBef>
              <a:spcAft>
                <a:spcPts val="1000"/>
              </a:spcAft>
              <a:buSzPct val="90000"/>
              <a:buFont typeface="Wingdings" pitchFamily="2" charset="2"/>
              <a:buChar char="§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532D8A-F560-2FBE-460A-230110E335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1687932"/>
            <a:ext cx="4294311" cy="365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473983920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0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864972"/>
            <a:ext cx="7863840" cy="54864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7051DB-FDF3-10FB-C269-3BE523A821A8}"/>
              </a:ext>
            </a:extLst>
          </p:cNvPr>
          <p:cNvCxnSpPr>
            <a:cxnSpLocks/>
          </p:cNvCxnSpPr>
          <p:nvPr userDrawn="1"/>
        </p:nvCxnSpPr>
        <p:spPr>
          <a:xfrm>
            <a:off x="685800" y="1459332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206C8BB-2CB9-4E25-FB75-D95206C25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0282" y="5351929"/>
            <a:ext cx="613506" cy="363071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8DC2A9F-844C-43CB-AE85-5CEEEC0E3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532D8A-F560-2FBE-460A-230110E335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1687932"/>
            <a:ext cx="4202853" cy="365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CB274C-F59F-B213-349C-E4F5032368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20640" y="1687932"/>
            <a:ext cx="3291840" cy="32918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image or graphic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9114C5C-168F-3FF8-3D1B-78DE593BD0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208" y="2077645"/>
            <a:ext cx="4217641" cy="2906245"/>
          </a:xfrm>
          <a:prstGeom prst="rect">
            <a:avLst/>
          </a:prstGeom>
        </p:spPr>
        <p:txBody>
          <a:bodyPr lIns="45720" tIns="45720" bIns="0"/>
          <a:lstStyle>
            <a:lvl1pPr marL="213043" indent="-148432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2"/>
                </a:solidFill>
              </a:defRPr>
            </a:lvl1pPr>
            <a:lvl2pPr marL="419100" indent="-148432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2"/>
                </a:solidFill>
              </a:defRPr>
            </a:lvl2pPr>
            <a:lvl3pPr marL="583248" indent="-139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2"/>
                </a:solidFill>
              </a:defRPr>
            </a:lvl3pPr>
            <a:lvl4pPr marL="763112" indent="-1397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2"/>
                </a:solidFill>
              </a:defRPr>
            </a:lvl4pPr>
            <a:lvl5pPr marL="951707" indent="-17113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Series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8915057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916514A-888B-B766-8972-D7EFE8AAC6B2}"/>
              </a:ext>
            </a:extLst>
          </p:cNvPr>
          <p:cNvSpPr/>
          <p:nvPr userDrawn="1"/>
        </p:nvSpPr>
        <p:spPr>
          <a:xfrm>
            <a:off x="0" y="1461541"/>
            <a:ext cx="2651760" cy="3877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80048E-44E4-C695-4FB7-790185B2F6D1}"/>
              </a:ext>
            </a:extLst>
          </p:cNvPr>
          <p:cNvSpPr/>
          <p:nvPr userDrawn="1"/>
        </p:nvSpPr>
        <p:spPr>
          <a:xfrm>
            <a:off x="0" y="731519"/>
            <a:ext cx="9144000" cy="7315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00772" y="785632"/>
            <a:ext cx="4677318" cy="445346"/>
          </a:xfrm>
          <a:prstGeom prst="rect">
            <a:avLst/>
          </a:prstGeom>
        </p:spPr>
        <p:txBody>
          <a:bodyPr anchor="ctr"/>
          <a:lstStyle>
            <a:lvl1pPr marL="0" indent="0">
              <a:tabLst/>
              <a:defRPr sz="2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Attorney Name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B09D9E-718E-6F4D-9DE7-11B226E3E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0282" y="5351929"/>
            <a:ext cx="613506" cy="363071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8DC2A9F-844C-43CB-AE85-5CEEEC0E3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44418C-FC60-D5E2-9649-C9A547EE6E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34640" y="1164204"/>
            <a:ext cx="4662302" cy="257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84038" indent="-182875">
              <a:buFont typeface="Wingdings" pitchFamily="2" charset="2"/>
              <a:buChar char="§"/>
              <a:defRPr/>
            </a:lvl2pPr>
            <a:lvl3pPr marL="566914" indent="-182875">
              <a:buFont typeface="Wingdings" pitchFamily="2" charset="2"/>
              <a:buChar char="§"/>
              <a:defRPr/>
            </a:lvl3pPr>
            <a:lvl4pPr marL="749789" indent="-182875">
              <a:buFont typeface="Wingdings" pitchFamily="2" charset="2"/>
              <a:buChar char="§"/>
              <a:defRPr/>
            </a:lvl4pPr>
            <a:lvl5pPr marL="932665" indent="-1828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ABDE46E2-3095-A41C-9BCB-F84769D79B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731520"/>
            <a:ext cx="1828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3338" indent="-33338" algn="ctr"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A91F5A8-0261-690F-E668-D0780556AB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80" y="3026982"/>
            <a:ext cx="1829329" cy="1797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7938" indent="0" algn="l">
              <a:tabLst/>
              <a:defRPr sz="900" u="none">
                <a:solidFill>
                  <a:srgbClr val="20697C"/>
                </a:solidFill>
              </a:defRPr>
            </a:lvl1pPr>
          </a:lstStyle>
          <a:p>
            <a:pPr lvl="0"/>
            <a:r>
              <a:rPr lang="en-US" dirty="0"/>
              <a:t>[enter email and apply link]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DF03F5B-9872-684F-9D2A-CB15A5046B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80" y="2799834"/>
            <a:ext cx="1829329" cy="1828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7938" indent="0" algn="l">
              <a:tabLst/>
              <a:defRPr sz="9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[enter location]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645BCC4-3F44-52B5-F3DD-8F8ABFE197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773" y="3251039"/>
            <a:ext cx="1630636" cy="1797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7938" indent="0" algn="l">
              <a:tabLst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[enter phone number]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2BA0D70-3680-0901-EAD0-432BB483C2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34640" y="3657600"/>
            <a:ext cx="5756223" cy="1554480"/>
          </a:xfrm>
          <a:prstGeom prst="rect">
            <a:avLst/>
          </a:prstGeom>
        </p:spPr>
        <p:txBody>
          <a:bodyPr lIns="91440" tIns="0" rIns="0" bIns="0"/>
          <a:lstStyle>
            <a:lvl1pPr marL="119063" indent="-119063" algn="l" hangingPunc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distinctions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665023-BA9A-51D6-EC29-C499F3A1C8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34640" y="1645920"/>
            <a:ext cx="5760720" cy="1920240"/>
          </a:xfrm>
          <a:prstGeom prst="rect">
            <a:avLst/>
          </a:prstGeom>
        </p:spPr>
        <p:txBody>
          <a:bodyPr lIns="91440" rIns="0" bIns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1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Bio information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CEE5FDC3-C47D-45F6-2C41-6331DE9D16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080" y="3568704"/>
            <a:ext cx="1829329" cy="1828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7938" indent="0" algn="l">
              <a:tabLst/>
              <a:defRPr sz="900">
                <a:solidFill>
                  <a:srgbClr val="20697C"/>
                </a:solidFill>
              </a:defRPr>
            </a:lvl1pPr>
          </a:lstStyle>
          <a:p>
            <a:pPr lvl="0"/>
            <a:r>
              <a:rPr lang="en-US" dirty="0"/>
              <a:t>PDF [apply link to “PDF”]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0A766649-5461-9A91-8581-579C9943F8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080" y="3797304"/>
            <a:ext cx="1829329" cy="1828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7938" indent="0" algn="l">
              <a:tabLst/>
              <a:defRPr sz="900">
                <a:solidFill>
                  <a:srgbClr val="20697C"/>
                </a:solidFill>
              </a:defRPr>
            </a:lvl1pPr>
          </a:lstStyle>
          <a:p>
            <a:pPr lvl="0"/>
            <a:r>
              <a:rPr lang="en-US" dirty="0"/>
              <a:t>vCard [apply link to ”vCard”]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B9974893-18B8-BC5E-9679-EF72E993A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80" y="4025904"/>
            <a:ext cx="1829329" cy="1828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7938" indent="0" algn="l">
              <a:tabLst/>
              <a:defRPr sz="900">
                <a:solidFill>
                  <a:srgbClr val="20697C"/>
                </a:solidFill>
              </a:defRPr>
            </a:lvl1pPr>
          </a:lstStyle>
          <a:p>
            <a:pPr lvl="0"/>
            <a:r>
              <a:rPr lang="en-US" dirty="0"/>
              <a:t>LinkedIn [apply link to “LinkedIn”]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632F5F-C22D-9715-7AEE-5AAA8466C019}"/>
              </a:ext>
            </a:extLst>
          </p:cNvPr>
          <p:cNvCxnSpPr>
            <a:cxnSpLocks/>
          </p:cNvCxnSpPr>
          <p:nvPr userDrawn="1"/>
        </p:nvCxnSpPr>
        <p:spPr>
          <a:xfrm>
            <a:off x="640080" y="2584685"/>
            <a:ext cx="182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365F60-9609-D4AE-4A82-7E878E7E44DB}"/>
              </a:ext>
            </a:extLst>
          </p:cNvPr>
          <p:cNvSpPr txBox="1"/>
          <p:nvPr userDrawn="1"/>
        </p:nvSpPr>
        <p:spPr>
          <a:xfrm>
            <a:off x="673609" y="3255720"/>
            <a:ext cx="2764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(P)</a:t>
            </a:r>
          </a:p>
        </p:txBody>
      </p:sp>
    </p:spTree>
    <p:extLst>
      <p:ext uri="{BB962C8B-B14F-4D97-AF65-F5344CB8AC3E}">
        <p14:creationId xmlns:p14="http://schemas.microsoft.com/office/powerpoint/2010/main" val="3193947667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05_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C474D-5CCC-45C7-5825-CB94E3EDC70C}"/>
              </a:ext>
            </a:extLst>
          </p:cNvPr>
          <p:cNvSpPr/>
          <p:nvPr userDrawn="1"/>
        </p:nvSpPr>
        <p:spPr>
          <a:xfrm>
            <a:off x="0" y="5215467"/>
            <a:ext cx="9144000" cy="499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725B9-A53A-79FE-DB83-8A026CA87501}"/>
              </a:ext>
            </a:extLst>
          </p:cNvPr>
          <p:cNvSpPr txBox="1"/>
          <p:nvPr userDrawn="1"/>
        </p:nvSpPr>
        <p:spPr>
          <a:xfrm>
            <a:off x="419460" y="5310314"/>
            <a:ext cx="830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HAVEN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STAMFORD  </a:t>
            </a:r>
            <a:r>
              <a:rPr lang="en-US" sz="1200" b="0" i="0" kern="1200" dirty="0">
                <a:solidFill>
                  <a:schemeClr val="tx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WATERBURY  </a:t>
            </a:r>
            <a:r>
              <a:rPr lang="en-US" sz="1200" b="0" i="0" kern="1200" dirty="0">
                <a:solidFill>
                  <a:schemeClr val="tx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GUILFORD  </a:t>
            </a:r>
            <a:r>
              <a:rPr lang="en-US" sz="1200" b="0" i="0" kern="1200" dirty="0">
                <a:solidFill>
                  <a:schemeClr val="tx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SOUTHBURY  </a:t>
            </a:r>
            <a:r>
              <a:rPr lang="en-US" sz="1200" b="0" i="0" kern="1200" dirty="0">
                <a:solidFill>
                  <a:schemeClr val="tx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LITCHFIELD  </a:t>
            </a:r>
            <a:r>
              <a:rPr lang="en-US" sz="1200" b="0" i="0" kern="1200" dirty="0">
                <a:solidFill>
                  <a:schemeClr val="tx2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050" b="1" dirty="0">
                <a:solidFill>
                  <a:schemeClr val="tx1"/>
                </a:solidFill>
                <a:latin typeface="+mn-lt"/>
              </a:rPr>
              <a:t>CARMODYLAW.COM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AA45855-3C3E-4487-1DF3-CB5780DBC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410" y="1920240"/>
            <a:ext cx="5019180" cy="11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05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0037-B89C-C645-8A65-0584641C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21192"/>
            <a:ext cx="8113014" cy="372230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4244A-D158-6344-86A5-C9D81CAB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296959"/>
            <a:ext cx="3086100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9964" y="5295900"/>
            <a:ext cx="2057400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0F997-1AEB-5448-8248-BB47AA2B9162}"/>
              </a:ext>
            </a:extLst>
          </p:cNvPr>
          <p:cNvSpPr/>
          <p:nvPr userDrawn="1"/>
        </p:nvSpPr>
        <p:spPr>
          <a:xfrm>
            <a:off x="0" y="0"/>
            <a:ext cx="9144000" cy="1040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A34A508-91FC-464A-AFE4-6FEE546C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44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94E405-9210-6447-96BD-748409ED3B92}"/>
              </a:ext>
            </a:extLst>
          </p:cNvPr>
          <p:cNvSpPr/>
          <p:nvPr userDrawn="1"/>
        </p:nvSpPr>
        <p:spPr>
          <a:xfrm>
            <a:off x="0" y="5349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EB8429A-7ACF-1571-F6FC-14E8D99037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109" y="334433"/>
            <a:ext cx="1277624" cy="2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2" r:id="rId3"/>
    <p:sldLayoutId id="2147483687" r:id="rId4"/>
    <p:sldLayoutId id="2147483677" r:id="rId5"/>
    <p:sldLayoutId id="2147483688" r:id="rId6"/>
    <p:sldLayoutId id="2147483678" r:id="rId7"/>
    <p:sldLayoutId id="2147483680" r:id="rId8"/>
    <p:sldLayoutId id="2147483690" r:id="rId9"/>
    <p:sldLayoutId id="2147483692" r:id="rId10"/>
    <p:sldLayoutId id="2147483693" r:id="rId11"/>
  </p:sldLayoutIdLst>
  <p:hf sldNum="0"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ioemployerlawblog.com/2016/10/eeoc-reiterates-its-enforcement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moji-emotions-face-wondering-2744064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law.unm.edu/c.php?g=249506&amp;p=386322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A1A1CD84-BE2B-9AF5-24A8-F469C8132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093" y="1673942"/>
            <a:ext cx="7406640" cy="995516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sz="3200" dirty="0"/>
              <a:t>Employment Law Update Under </a:t>
            </a:r>
            <a:br>
              <a:rPr lang="en-US" sz="3200" dirty="0"/>
            </a:br>
            <a:r>
              <a:rPr lang="en-US" sz="3200" dirty="0"/>
              <a:t>Trump 2.0</a:t>
            </a:r>
            <a:br>
              <a:rPr lang="en-US" sz="3200" dirty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 descr="" title="">
            <a:extLst>
              <a:ext uri="{FF2B5EF4-FFF2-40B4-BE49-F238E27FC236}">
                <a16:creationId xmlns:a16="http://schemas.microsoft.com/office/drawing/2014/main" id="{998BFB1B-66D5-A804-60C8-BD0960333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3187125"/>
            <a:ext cx="7362613" cy="1230015"/>
          </a:xfrm>
        </p:spPr>
        <p:txBody>
          <a:bodyPr/>
          <a:lstStyle/>
          <a:p>
            <a:pPr algn="ctr"/>
            <a:r>
              <a:rPr lang="en-US" sz="1800" dirty="0"/>
              <a:t>March 20, 2025</a:t>
            </a:r>
          </a:p>
          <a:p>
            <a:pPr algn="ctr"/>
            <a:r>
              <a:rPr lang="en-US" sz="1800" dirty="0"/>
              <a:t>Presenters: </a:t>
            </a:r>
          </a:p>
          <a:p>
            <a:pPr algn="ctr"/>
            <a:r>
              <a:rPr lang="en-US" sz="1800" dirty="0"/>
              <a:t>Vincent Farisello and Nick Zaino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29352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1DFA5D75-52DF-D90A-E43C-7F1A8047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21192"/>
            <a:ext cx="8113014" cy="3722308"/>
          </a:xfrm>
        </p:spPr>
        <p:txBody>
          <a:bodyPr>
            <a:normAutofit/>
          </a:bodyPr>
          <a:lstStyle/>
          <a:p>
            <a:pPr marL="182563" lvl="3" indent="-182563"/>
            <a:r>
              <a:rPr lang="en-US" sz="1800" b="0" i="0" dirty="0">
                <a:effectLst/>
              </a:rPr>
              <a:t>President Trump fired two Democratic EEOC Commissioners and installed Republican Commissioner Andrea Lucas as the Acting EEOC Chair. </a:t>
            </a:r>
          </a:p>
          <a:p>
            <a:pPr marL="182563" lvl="5" indent="-182563"/>
            <a:r>
              <a:rPr lang="en-US" sz="1800" dirty="0"/>
              <a:t>EEOC currently lacks a quorum and, therefore, has limited ability to issue, modify or revoke regulations or formal EEOC Guidance</a:t>
            </a:r>
          </a:p>
          <a:p>
            <a:pPr marL="182563" lvl="3" indent="-182563"/>
            <a:r>
              <a:rPr lang="en-US" sz="1800" b="0" i="0" dirty="0">
                <a:effectLst/>
              </a:rPr>
              <a:t>Lucas issued a statement indicating that she intends to enforce Trump’s executive orders:</a:t>
            </a:r>
            <a:endParaRPr lang="en-US" sz="1800" dirty="0"/>
          </a:p>
          <a:p>
            <a:pPr marL="457200" lvl="5" indent="-3175">
              <a:buNone/>
            </a:pPr>
            <a:r>
              <a:rPr lang="en-US" sz="1800" b="0" i="1" dirty="0">
                <a:effectLst/>
              </a:rPr>
              <a:t>…my priorities will include rooting out unlawful DEI-motivated race and sex discrimination; protecting American workers from anti-American national origin discrimination; defending the biological and binary reality of sex and related rights, including women’s rights to single‑sex spaces at work; protecting workers from religious bias and harassment, including antisemitism; and remedying other areas of recent under-enforcement.</a:t>
            </a:r>
            <a:endParaRPr lang="en-US" sz="1800" i="1" dirty="0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95942CFC-C9C9-352C-3C08-F5675EE1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4400"/>
              <a:t>Developments at the EEOC</a:t>
            </a:r>
          </a:p>
        </p:txBody>
      </p:sp>
    </p:spTree>
    <p:extLst>
      <p:ext uri="{BB962C8B-B14F-4D97-AF65-F5344CB8AC3E}">
        <p14:creationId xmlns:p14="http://schemas.microsoft.com/office/powerpoint/2010/main" val="2562260057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C712BBC6-1C0F-B3CF-D7B4-203D042E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21192"/>
            <a:ext cx="8113014" cy="3722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EEOC hints that it may no longer enforce regulations issued under the Pregnant Workers Fairness Act</a:t>
            </a:r>
          </a:p>
          <a:p>
            <a:pPr marL="0" indent="0">
              <a:buNone/>
            </a:pPr>
            <a:r>
              <a:rPr lang="en-US" dirty="0"/>
              <a:t>EEOC will crackdown on anti-American discrimination</a:t>
            </a:r>
          </a:p>
          <a:p>
            <a:pPr marL="0" indent="0">
              <a:buNone/>
            </a:pPr>
            <a:r>
              <a:rPr lang="en-US" dirty="0"/>
              <a:t>EEOC dropping transgender discrimination cases</a:t>
            </a:r>
          </a:p>
          <a:p>
            <a:pPr marL="685800" lvl="5" indent="-227013"/>
            <a:r>
              <a:rPr lang="en-US" sz="1800" dirty="0"/>
              <a:t>Issuing release of jurisdiction notices for cases in the pipeline</a:t>
            </a:r>
          </a:p>
          <a:p>
            <a:pPr marL="685800" lvl="5" indent="-227013"/>
            <a:r>
              <a:rPr lang="en-US" sz="1800" dirty="0"/>
              <a:t>Dismissed several discrimination lawsuits leaving charging party the option to pursue claim with private attorneys</a:t>
            </a:r>
          </a:p>
          <a:p>
            <a:pPr marL="0" lvl="4" indent="0">
              <a:buNone/>
            </a:pPr>
            <a:r>
              <a:rPr lang="en-US" sz="1800" dirty="0"/>
              <a:t>Likely uptick in reverse discrimination claims</a:t>
            </a:r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0C830A1-97CD-7870-05E9-E32152DF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4400"/>
              <a:t>Shifting Priorities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D4AA5664-5873-3D3E-6122-DB5BBF851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6448" y="3634248"/>
            <a:ext cx="1585452" cy="15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4884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61A8153-17E4-C1D1-B06F-4CDAABD8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4400"/>
              <a:t>But, Keep In Mind:</a:t>
            </a:r>
          </a:p>
        </p:txBody>
      </p:sp>
      <p:graphicFrame>
        <p:nvGraphicFramePr>
          <p:cNvPr id="6" name="Text Placeholder 3" descr="" title="">
            <a:extLst>
              <a:ext uri="{FF2B5EF4-FFF2-40B4-BE49-F238E27FC236}">
                <a16:creationId xmlns:a16="http://schemas.microsoft.com/office/drawing/2014/main" id="{1512A69C-3459-6A25-5F64-303B82F05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546110"/>
              </p:ext>
            </p:extLst>
          </p:nvPr>
        </p:nvGraphicFramePr>
        <p:xfrm>
          <a:off x="514350" y="1445342"/>
          <a:ext cx="8113014" cy="369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17204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dgm="http://schemas.openxmlformats.org/drawingml/2006/diagram" xmlns:a14="http://schemas.microsoft.com/office/drawing/2010/main" xmlns:a1611="http://schemas.microsoft.com/office/drawing/2016/11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835C5951-3A96-9507-4568-9079F649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4400"/>
              <a:t>Some Key Open Questions</a:t>
            </a:r>
          </a:p>
        </p:txBody>
      </p:sp>
      <p:graphicFrame>
        <p:nvGraphicFramePr>
          <p:cNvPr id="6" name="Text Placeholder 3" descr="" title="">
            <a:extLst>
              <a:ext uri="{FF2B5EF4-FFF2-40B4-BE49-F238E27FC236}">
                <a16:creationId xmlns:a16="http://schemas.microsoft.com/office/drawing/2014/main" id="{2E460C30-101A-7CAD-3BB4-69A012591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072392"/>
              </p:ext>
            </p:extLst>
          </p:nvPr>
        </p:nvGraphicFramePr>
        <p:xfrm>
          <a:off x="514350" y="1842634"/>
          <a:ext cx="8113014" cy="337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89472AE9-B5C4-8650-3173-C69F3A003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03672" y="1131456"/>
            <a:ext cx="1799302" cy="17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267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520FE85-9653-BEAA-3CFB-FC529B94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4100"/>
              <a:t>DEI Initiatives that May Be Unlawful</a:t>
            </a:r>
          </a:p>
        </p:txBody>
      </p:sp>
      <p:graphicFrame>
        <p:nvGraphicFramePr>
          <p:cNvPr id="6" name="Text Placeholder 3" descr="" title="">
            <a:extLst>
              <a:ext uri="{FF2B5EF4-FFF2-40B4-BE49-F238E27FC236}">
                <a16:creationId xmlns:a16="http://schemas.microsoft.com/office/drawing/2014/main" id="{1C1C9178-2D0A-0D57-7839-B913CAA53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385561"/>
              </p:ext>
            </p:extLst>
          </p:nvPr>
        </p:nvGraphicFramePr>
        <p:xfrm>
          <a:off x="514350" y="1421192"/>
          <a:ext cx="8113014" cy="372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084823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dgm="http://schemas.openxmlformats.org/drawingml/2006/diagram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 descr="" title="">
            <a:extLst>
              <a:ext uri="{FF2B5EF4-FFF2-40B4-BE49-F238E27FC236}">
                <a16:creationId xmlns:a16="http://schemas.microsoft.com/office/drawing/2014/main" id="{E3832FBF-600C-0E86-0759-4AB90FEEE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296959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C08FD52-85A7-9292-7BF2-5A6B07CA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3400" dirty="0"/>
              <a:t>Stricter Enforcement of Immigration Laws</a:t>
            </a:r>
          </a:p>
        </p:txBody>
      </p:sp>
      <p:graphicFrame>
        <p:nvGraphicFramePr>
          <p:cNvPr id="7" name="Text Placeholder 3" descr="" title="">
            <a:extLst>
              <a:ext uri="{FF2B5EF4-FFF2-40B4-BE49-F238E27FC236}">
                <a16:creationId xmlns:a16="http://schemas.microsoft.com/office/drawing/2014/main" id="{833B468C-79AB-62A4-A66E-93EDE2B66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983029"/>
              </p:ext>
            </p:extLst>
          </p:nvPr>
        </p:nvGraphicFramePr>
        <p:xfrm>
          <a:off x="514350" y="1257500"/>
          <a:ext cx="5703570" cy="388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" title="">
            <a:extLst>
              <a:ext uri="{FF2B5EF4-FFF2-40B4-BE49-F238E27FC236}">
                <a16:creationId xmlns:a16="http://schemas.microsoft.com/office/drawing/2014/main" id="{44EE8111-A63A-83C8-AFF0-072796F7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55" y="1481137"/>
            <a:ext cx="2190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80393"/>
      </p:ext>
    </p:extLst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 descr="" title="">
            <a:extLst>
              <a:ext uri="{FF2B5EF4-FFF2-40B4-BE49-F238E27FC236}">
                <a16:creationId xmlns:a16="http://schemas.microsoft.com/office/drawing/2014/main" id="{E3832FBF-600C-0E86-0759-4AB90FEEE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296959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C08FD52-85A7-9292-7BF2-5A6B07CA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3400" dirty="0"/>
              <a:t>Stricter Enforcement of Immigration Laws</a:t>
            </a:r>
          </a:p>
        </p:txBody>
      </p:sp>
      <p:sp>
        <p:nvSpPr>
          <p:cNvPr id="5" name="Text Placeholder 2" descr="" title="">
            <a:extLst>
              <a:ext uri="{FF2B5EF4-FFF2-40B4-BE49-F238E27FC236}">
                <a16:creationId xmlns:a16="http://schemas.microsoft.com/office/drawing/2014/main" id="{DDC7D525-EA67-AF88-814F-FA972201469C}"/>
              </a:ext>
            </a:extLst>
          </p:cNvPr>
          <p:cNvSpPr txBox="1">
            <a:spLocks/>
          </p:cNvSpPr>
          <p:nvPr/>
        </p:nvSpPr>
        <p:spPr>
          <a:xfrm>
            <a:off x="368004" y="1366063"/>
            <a:ext cx="4202853" cy="365760"/>
          </a:xfrm>
          <a:prstGeom prst="rect">
            <a:avLst/>
          </a:prstGeom>
        </p:spPr>
        <p:txBody>
          <a:bodyPr/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I-9 Audits</a:t>
            </a:r>
          </a:p>
          <a:p>
            <a:endParaRPr lang="en-US" dirty="0"/>
          </a:p>
        </p:txBody>
      </p:sp>
      <p:sp>
        <p:nvSpPr>
          <p:cNvPr id="6" name="Text Placeholder 3" descr="" title="">
            <a:extLst>
              <a:ext uri="{FF2B5EF4-FFF2-40B4-BE49-F238E27FC236}">
                <a16:creationId xmlns:a16="http://schemas.microsoft.com/office/drawing/2014/main" id="{B4D1D326-9514-BEA9-D90A-9FD599A63D45}"/>
              </a:ext>
            </a:extLst>
          </p:cNvPr>
          <p:cNvSpPr txBox="1">
            <a:spLocks/>
          </p:cNvSpPr>
          <p:nvPr/>
        </p:nvSpPr>
        <p:spPr>
          <a:xfrm>
            <a:off x="514350" y="1962026"/>
            <a:ext cx="4618790" cy="2962528"/>
          </a:xfrm>
          <a:prstGeom prst="rect">
            <a:avLst/>
          </a:prstGeom>
        </p:spPr>
        <p:txBody>
          <a:bodyPr>
            <a:no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5" indent="-2286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Employer must have a completed Form I-9 for every employee hired after November 6, 1986, which establishes identity and authorization to work in the U.S. </a:t>
            </a:r>
          </a:p>
          <a:p>
            <a:pPr marL="460375" lvl="5" indent="-2286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Form I-9 audits reached an all-time high during Trump’s first term</a:t>
            </a:r>
          </a:p>
          <a:p>
            <a:pPr marL="944532" lvl="6" indent="-285750">
              <a:buFont typeface="Arial" panose="020B0604020202020204" pitchFamily="34" charset="0"/>
              <a:buChar char="-"/>
            </a:pPr>
            <a:r>
              <a:rPr lang="en-US" sz="1600" dirty="0">
                <a:solidFill>
                  <a:schemeClr val="tx1"/>
                </a:solidFill>
              </a:rPr>
              <a:t>Anticipated to be even higher during second term</a:t>
            </a:r>
          </a:p>
          <a:p>
            <a:pPr marL="460375" lvl="5" indent="-2333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Be aware of incomplete forms, late completion of forms, misplaced documentation and failure to adhere to retention requirements</a:t>
            </a:r>
          </a:p>
        </p:txBody>
      </p:sp>
      <p:pic>
        <p:nvPicPr>
          <p:cNvPr id="8" name="Content Placeholder 2" descr="" title="">
            <a:extLst>
              <a:ext uri="{FF2B5EF4-FFF2-40B4-BE49-F238E27FC236}">
                <a16:creationId xmlns:a16="http://schemas.microsoft.com/office/drawing/2014/main" id="{7406F6EB-A7C3-1FE4-6946-B41285E8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59" y="1601777"/>
            <a:ext cx="2404637" cy="30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38768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677C72C3-E138-C88C-7A9A-ECE9C278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421191"/>
            <a:ext cx="4622245" cy="383200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Preparing for an I-9 Audit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Before an audit: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Conduct an internal audit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Review your I-9 policy and processes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Understand common I-9 issues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Consider using E-Verify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Prepare a plan for responding to ICE</a:t>
            </a:r>
          </a:p>
          <a:p>
            <a:pPr marL="427007" lvl="6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lvl="5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Upon receipt of an audit: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Initiate response plan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Immediately contact legal counsel 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Collect and prepare documents for submission</a:t>
            </a:r>
          </a:p>
          <a:p>
            <a:pPr marL="712757" lvl="6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Review findings and correct errors</a:t>
            </a:r>
          </a:p>
          <a:p>
            <a:pPr marL="458787" lvl="5" indent="0">
              <a:buNone/>
            </a:pPr>
            <a:endParaRPr lang="en-US" sz="1800" dirty="0"/>
          </a:p>
        </p:txBody>
      </p:sp>
      <p:sp>
        <p:nvSpPr>
          <p:cNvPr id="9" name="Footer Placeholder 2" descr="" title="">
            <a:extLst>
              <a:ext uri="{FF2B5EF4-FFF2-40B4-BE49-F238E27FC236}">
                <a16:creationId xmlns:a16="http://schemas.microsoft.com/office/drawing/2014/main" id="{A382988E-CE28-6CFE-7A57-D1E61FCD5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296959"/>
            <a:ext cx="3086100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C08FD52-85A7-9292-7BF2-5A6B07CA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3400"/>
              <a:t>Stricter Enforcement of Immigration Laws</a:t>
            </a:r>
          </a:p>
        </p:txBody>
      </p:sp>
      <p:pic>
        <p:nvPicPr>
          <p:cNvPr id="4100" name="Picture 4" descr="" title="">
            <a:extLst>
              <a:ext uri="{FF2B5EF4-FFF2-40B4-BE49-F238E27FC236}">
                <a16:creationId xmlns:a16="http://schemas.microsoft.com/office/drawing/2014/main" id="{024731C9-801D-B0AD-5C8A-281A817B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69" y="1873665"/>
            <a:ext cx="3603356" cy="25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81377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677C72C3-E138-C88C-7A9A-ECE9C278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28201"/>
            <a:ext cx="7647743" cy="383200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500" b="1">
                <a:solidFill>
                  <a:schemeClr val="tx1"/>
                </a:solidFill>
              </a:rPr>
              <a:t>Tips for an </a:t>
            </a:r>
            <a:r>
              <a:rPr lang="en-US" sz="3500" b="1" dirty="0">
                <a:solidFill>
                  <a:schemeClr val="tx1"/>
                </a:solidFill>
              </a:rPr>
              <a:t>ICE Raid / On-Site Investigation</a:t>
            </a:r>
          </a:p>
          <a:p>
            <a:pPr marL="460375" indent="-233363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Contact Legal Counsel Immediately</a:t>
            </a:r>
          </a:p>
          <a:p>
            <a:pPr marL="460375" indent="-233363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Verify Agents’ Credentials:</a:t>
            </a:r>
            <a:r>
              <a:rPr lang="en-US" sz="2400" dirty="0">
                <a:solidFill>
                  <a:schemeClr val="tx1"/>
                </a:solidFill>
              </a:rPr>
              <a:t> Confirm the agents' identity and official status.</a:t>
            </a:r>
          </a:p>
          <a:p>
            <a:pPr marL="460375" indent="-233363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Request and Review the Warrant and Scope of Investigation:</a:t>
            </a:r>
            <a:r>
              <a:rPr lang="en-US" sz="2400" dirty="0">
                <a:solidFill>
                  <a:schemeClr val="tx1"/>
                </a:solidFill>
              </a:rPr>
              <a:t> Ask for a copy of the warrant and examine its details. Note there are differences between administrative and judicial warrants</a:t>
            </a:r>
          </a:p>
          <a:p>
            <a:pPr marL="460375" indent="-233363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Observe Without Interfering:</a:t>
            </a:r>
            <a:r>
              <a:rPr lang="en-US" sz="2400" dirty="0">
                <a:solidFill>
                  <a:schemeClr val="tx1"/>
                </a:solidFill>
              </a:rPr>
              <a:t> Monitor the situation carefully but avoid obstructing the agents.</a:t>
            </a:r>
          </a:p>
          <a:p>
            <a:pPr marL="460375" indent="-233363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Steer Clear of Harboring Actions:</a:t>
            </a:r>
            <a:r>
              <a:rPr lang="en-US" sz="2400" dirty="0">
                <a:solidFill>
                  <a:schemeClr val="tx1"/>
                </a:solidFill>
              </a:rPr>
              <a:t> Refrain from any behavior that could be interpreted as concealing individuals.</a:t>
            </a:r>
          </a:p>
          <a:p>
            <a:pPr marL="460375" indent="-233363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Keep Detailed Records:</a:t>
            </a:r>
            <a:r>
              <a:rPr lang="en-US" sz="2400" dirty="0">
                <a:solidFill>
                  <a:schemeClr val="tx1"/>
                </a:solidFill>
              </a:rPr>
              <a:t> Document all events, interactions, and actions taken during the raid.</a:t>
            </a:r>
          </a:p>
          <a:p>
            <a:pPr marL="460375" indent="-233363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/>
                </a:solidFill>
              </a:rPr>
              <a:t>Inform Employees of Their Rights:</a:t>
            </a:r>
            <a:r>
              <a:rPr lang="en-US" sz="2400" dirty="0">
                <a:solidFill>
                  <a:schemeClr val="tx1"/>
                </a:solidFill>
              </a:rPr>
              <a:t> Do not tell employees to refuse to speak, but you may remind them of their right to remain silent.</a:t>
            </a:r>
          </a:p>
          <a:p>
            <a:pPr marL="458787" lvl="5" indent="0">
              <a:buNone/>
            </a:pPr>
            <a:endParaRPr lang="en-US" sz="1800" dirty="0"/>
          </a:p>
        </p:txBody>
      </p:sp>
      <p:sp>
        <p:nvSpPr>
          <p:cNvPr id="9" name="Footer Placeholder 2" descr="" title="">
            <a:extLst>
              <a:ext uri="{FF2B5EF4-FFF2-40B4-BE49-F238E27FC236}">
                <a16:creationId xmlns:a16="http://schemas.microsoft.com/office/drawing/2014/main" id="{A382988E-CE28-6CFE-7A57-D1E61FCD5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296959"/>
            <a:ext cx="3086100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C08FD52-85A7-9292-7BF2-5A6B07CA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3400"/>
              <a:t>Stricter Enforcement of Immigration Laws</a:t>
            </a:r>
          </a:p>
        </p:txBody>
      </p:sp>
    </p:spTree>
    <p:extLst>
      <p:ext uri="{BB962C8B-B14F-4D97-AF65-F5344CB8AC3E}">
        <p14:creationId xmlns:p14="http://schemas.microsoft.com/office/powerpoint/2010/main" val="1329264857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D7696CE-3292-A191-FD16-0C7408F3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64972"/>
            <a:ext cx="7863840" cy="548640"/>
          </a:xfrm>
        </p:spPr>
        <p:txBody>
          <a:bodyPr>
            <a:normAutofit/>
          </a:bodyPr>
          <a:lstStyle/>
          <a:p>
            <a:r>
              <a:rPr lang="en-US" dirty="0"/>
              <a:t>Major Changes at the NLRB</a:t>
            </a:r>
          </a:p>
        </p:txBody>
      </p:sp>
      <p:pic>
        <p:nvPicPr>
          <p:cNvPr id="6" name="Content Placeholder 5" descr="" title="">
            <a:extLst>
              <a:ext uri="{FF2B5EF4-FFF2-40B4-BE49-F238E27FC236}">
                <a16:creationId xmlns:a16="http://schemas.microsoft.com/office/drawing/2014/main" id="{EA6C107F-963A-B9E3-8B72-3D9F9CC2530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7454" y="1687932"/>
            <a:ext cx="2903398" cy="2843739"/>
          </a:xfrm>
        </p:spPr>
      </p:pic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BD5793AE-D748-AD1C-2868-780C70BE8E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208" y="1687932"/>
            <a:ext cx="4995364" cy="3496317"/>
          </a:xfrm>
        </p:spPr>
        <p:txBody>
          <a:bodyPr>
            <a:normAutofit/>
          </a:bodyPr>
          <a:lstStyle/>
          <a:p>
            <a:pPr marL="212725" indent="-212725"/>
            <a:r>
              <a:rPr lang="en-US" sz="1800" dirty="0"/>
              <a:t>NLRB General Counsel Jennifer Abruzzo discharged</a:t>
            </a:r>
          </a:p>
          <a:p>
            <a:pPr marL="685800" lvl="5" indent="-227013"/>
            <a:r>
              <a:rPr lang="en-US" sz="1600" dirty="0">
                <a:solidFill>
                  <a:schemeClr val="accent2"/>
                </a:solidFill>
              </a:rPr>
              <a:t>Appointed William Cowen as NLRB’s acting general counsel</a:t>
            </a:r>
          </a:p>
          <a:p>
            <a:pPr marL="212725" indent="-212725"/>
            <a:r>
              <a:rPr lang="en-US" sz="1800" dirty="0"/>
              <a:t>Removed sitting NLRB Member Gwynne Wilcox </a:t>
            </a:r>
          </a:p>
          <a:p>
            <a:pPr marL="685800" lvl="5" indent="-227013"/>
            <a:r>
              <a:rPr lang="en-US" sz="1600" dirty="0">
                <a:solidFill>
                  <a:schemeClr val="accent2"/>
                </a:solidFill>
              </a:rPr>
              <a:t>Judge ordered Wilcox be reinstated </a:t>
            </a:r>
          </a:p>
          <a:p>
            <a:pPr marL="685800" lvl="5" indent="-227013"/>
            <a:r>
              <a:rPr lang="en-US" sz="1600" dirty="0">
                <a:solidFill>
                  <a:schemeClr val="accent2"/>
                </a:solidFill>
              </a:rPr>
              <a:t>Trump administration challenging the reinstatement order</a:t>
            </a:r>
          </a:p>
        </p:txBody>
      </p:sp>
    </p:spTree>
    <p:extLst>
      <p:ext uri="{BB962C8B-B14F-4D97-AF65-F5344CB8AC3E}">
        <p14:creationId xmlns:p14="http://schemas.microsoft.com/office/powerpoint/2010/main" val="3518944405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D22EAF56-0B8B-4893-97EE-15D6F6C8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Disclaimer</a:t>
            </a:r>
            <a:r>
              <a:rPr lang="en-US" b="1" dirty="0"/>
              <a:t> </a:t>
            </a:r>
          </a:p>
        </p:txBody>
      </p:sp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91A83B86-4763-43A0-A1C3-F8A2ED68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12" y="2182663"/>
            <a:ext cx="7414589" cy="2800046"/>
          </a:xfrm>
        </p:spPr>
        <p:txBody>
          <a:bodyPr/>
          <a:lstStyle/>
          <a:p>
            <a:pPr algn="ctr"/>
            <a:r>
              <a:rPr lang="en-US" sz="2100" i="1" dirty="0">
                <a:solidFill>
                  <a:schemeClr val="tx1">
                    <a:lumMod val="50000"/>
                  </a:schemeClr>
                </a:solidFill>
              </a:rPr>
              <a:t>This information is for educational purposes only to provide general information and a general understanding of the law. It does not constitute legal advice and does not establish any attorney-client relationship </a:t>
            </a:r>
          </a:p>
        </p:txBody>
      </p:sp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12DE3F8D-49E2-47B7-BAC3-17F65703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E7DC9-ECC2-4411-BF4B-0785DE1920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98713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F1A24FB-ECB0-82F3-677F-CA98177B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3700"/>
              <a:t>Some Key GC Memoranda Rescinded</a:t>
            </a:r>
          </a:p>
        </p:txBody>
      </p:sp>
      <p:sp>
        <p:nvSpPr>
          <p:cNvPr id="11" name="Text Placeholder 5" descr="" title="">
            <a:extLst>
              <a:ext uri="{FF2B5EF4-FFF2-40B4-BE49-F238E27FC236}">
                <a16:creationId xmlns:a16="http://schemas.microsoft.com/office/drawing/2014/main" id="{8FA63351-727F-F663-2651-310ECFF7DA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4350" y="1404223"/>
            <a:ext cx="8113014" cy="394188"/>
          </a:xfrm>
        </p:spPr>
        <p:txBody>
          <a:bodyPr anchor="t">
            <a:normAutofit/>
          </a:bodyPr>
          <a:lstStyle/>
          <a:p>
            <a:r>
              <a:rPr lang="en-US" dirty="0"/>
              <a:t>Pro-labor &amp; employee positions that have been rescinded:</a:t>
            </a:r>
          </a:p>
        </p:txBody>
      </p:sp>
      <p:graphicFrame>
        <p:nvGraphicFramePr>
          <p:cNvPr id="14" name="Text Placeholder 3" descr="" title="">
            <a:extLst>
              <a:ext uri="{FF2B5EF4-FFF2-40B4-BE49-F238E27FC236}">
                <a16:creationId xmlns:a16="http://schemas.microsoft.com/office/drawing/2014/main" id="{9D759084-5016-1C1A-D51A-4D9094E84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402090"/>
              </p:ext>
            </p:extLst>
          </p:nvPr>
        </p:nvGraphicFramePr>
        <p:xfrm>
          <a:off x="436699" y="1798411"/>
          <a:ext cx="8268315" cy="334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750374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6027EB6D-BEEF-B08F-CA89-F41E6DE73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Update on the Connecticut General Assembly</a:t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 descr="" title="">
            <a:extLst>
              <a:ext uri="{FF2B5EF4-FFF2-40B4-BE49-F238E27FC236}">
                <a16:creationId xmlns:a16="http://schemas.microsoft.com/office/drawing/2014/main" id="{D66F1AF2-19BD-133E-C1A7-43DA1DC60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5308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8764520-719B-BEB9-97C2-B9D48BF3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64972"/>
            <a:ext cx="7863840" cy="548640"/>
          </a:xfrm>
        </p:spPr>
        <p:txBody>
          <a:bodyPr>
            <a:normAutofit/>
          </a:bodyPr>
          <a:lstStyle/>
          <a:p>
            <a:r>
              <a:rPr lang="en-US" dirty="0"/>
              <a:t>Notable Pending Employment Bills	</a:t>
            </a:r>
          </a:p>
        </p:txBody>
      </p:sp>
      <p:graphicFrame>
        <p:nvGraphicFramePr>
          <p:cNvPr id="6" name="Text Placeholder 3" descr="" title="">
            <a:extLst>
              <a:ext uri="{FF2B5EF4-FFF2-40B4-BE49-F238E27FC236}">
                <a16:creationId xmlns:a16="http://schemas.microsoft.com/office/drawing/2014/main" id="{850CB0EE-CA17-3F8C-5E8F-269045046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330861"/>
              </p:ext>
            </p:extLst>
          </p:nvPr>
        </p:nvGraphicFramePr>
        <p:xfrm>
          <a:off x="240147" y="1629697"/>
          <a:ext cx="8631007" cy="3398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91476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058681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9AAF7BA7-7F0C-AF31-2D17-D7B51E8F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C00D348-8532-F94D-8875-FA9D8B72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 descr="" title="">
            <a:extLst>
              <a:ext uri="{FF2B5EF4-FFF2-40B4-BE49-F238E27FC236}">
                <a16:creationId xmlns:a16="http://schemas.microsoft.com/office/drawing/2014/main" id="{490D600D-9A9C-8581-DF96-11C598791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Impact of Executive Orders on DEI Programs</a:t>
            </a:r>
          </a:p>
          <a:p>
            <a:r>
              <a:rPr lang="en-US" dirty="0"/>
              <a:t>Developments and Shifting Priorities at the EEOC</a:t>
            </a:r>
          </a:p>
          <a:p>
            <a:r>
              <a:rPr lang="en-US" dirty="0"/>
              <a:t>Stricter Enforcement of Immigration Laws</a:t>
            </a:r>
          </a:p>
          <a:p>
            <a:r>
              <a:rPr lang="en-US" dirty="0"/>
              <a:t>Major Changes at the NLRB</a:t>
            </a:r>
          </a:p>
          <a:p>
            <a:r>
              <a:rPr lang="en-US" dirty="0"/>
              <a:t>Updates from the Connecticut General Assembly</a:t>
            </a:r>
          </a:p>
        </p:txBody>
      </p:sp>
    </p:spTree>
    <p:extLst>
      <p:ext uri="{BB962C8B-B14F-4D97-AF65-F5344CB8AC3E}">
        <p14:creationId xmlns:p14="http://schemas.microsoft.com/office/powerpoint/2010/main" val="103339513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" title="">
            <a:extLst>
              <a:ext uri="{FF2B5EF4-FFF2-40B4-BE49-F238E27FC236}">
                <a16:creationId xmlns:a16="http://schemas.microsoft.com/office/drawing/2014/main" id="{D4B4FF9F-0A2C-B3AF-7D5E-C922F8DB2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Employment Law Changes Under Trump 2.0</a:t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 descr="" title="">
            <a:extLst>
              <a:ext uri="{FF2B5EF4-FFF2-40B4-BE49-F238E27FC236}">
                <a16:creationId xmlns:a16="http://schemas.microsoft.com/office/drawing/2014/main" id="{42BEE0F4-0BDC-82F6-78F5-0DD9C7343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6975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9EACED4E-3018-F5F0-555E-77D54BFB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21192"/>
            <a:ext cx="8113014" cy="3722308"/>
          </a:xfrm>
        </p:spPr>
        <p:txBody>
          <a:bodyPr>
            <a:normAutofit/>
          </a:bodyPr>
          <a:lstStyle/>
          <a:p>
            <a:r>
              <a:rPr lang="en-US" sz="2200" dirty="0"/>
              <a:t>Title VII, Americans With Disabilities Act, Age Discrimination in Employment Act and other federal and state anti-discrimination laws remain in effect</a:t>
            </a:r>
          </a:p>
          <a:p>
            <a:r>
              <a:rPr lang="en-US" sz="2200" dirty="0"/>
              <a:t>The President cannot change laws…the President can: </a:t>
            </a:r>
          </a:p>
          <a:p>
            <a:pPr marL="685800" lvl="6" indent="-227013"/>
            <a:r>
              <a:rPr lang="en-US" sz="2200" dirty="0"/>
              <a:t>issue executive orders to ensure that “laws be faithfully executed”; and </a:t>
            </a:r>
          </a:p>
          <a:p>
            <a:pPr marL="685800" lvl="6" indent="-227013"/>
            <a:r>
              <a:rPr lang="en-US" sz="2200" dirty="0"/>
              <a:t>change enforcement initiatives</a:t>
            </a:r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BECA03F-5507-AA82-F861-A1127B61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4100"/>
              <a:t>No Changes to Discrimination Laws</a:t>
            </a:r>
          </a:p>
        </p:txBody>
      </p:sp>
    </p:spTree>
    <p:extLst>
      <p:ext uri="{BB962C8B-B14F-4D97-AF65-F5344CB8AC3E}">
        <p14:creationId xmlns:p14="http://schemas.microsoft.com/office/powerpoint/2010/main" val="267892761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AF178F18-FE47-5976-6CAF-D3A2A9CF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21192"/>
            <a:ext cx="8113014" cy="3722308"/>
          </a:xfrm>
        </p:spPr>
        <p:txBody>
          <a:bodyPr>
            <a:normAutofit/>
          </a:bodyPr>
          <a:lstStyle/>
          <a:p>
            <a:r>
              <a:rPr lang="en-US" b="1" dirty="0"/>
              <a:t>Ends DEI initiatives </a:t>
            </a:r>
            <a:r>
              <a:rPr lang="en-US" dirty="0"/>
              <a:t>across the federal government. </a:t>
            </a:r>
            <a:r>
              <a:rPr lang="en-US" sz="1400" i="1" dirty="0"/>
              <a:t>Executive Order 14151</a:t>
            </a:r>
          </a:p>
          <a:p>
            <a:r>
              <a:rPr lang="en-US" dirty="0"/>
              <a:t>Federal government </a:t>
            </a:r>
            <a:r>
              <a:rPr lang="en-US" b="1" dirty="0"/>
              <a:t>only recognizes two biological sexes</a:t>
            </a:r>
            <a:r>
              <a:rPr lang="en-US" dirty="0"/>
              <a:t>. </a:t>
            </a:r>
            <a:r>
              <a:rPr lang="en-US" sz="1400" i="1" dirty="0"/>
              <a:t>Executive Order 14168</a:t>
            </a:r>
          </a:p>
          <a:p>
            <a:r>
              <a:rPr lang="en-US" b="1" dirty="0"/>
              <a:t>Rescinds affirmative action </a:t>
            </a:r>
            <a:r>
              <a:rPr lang="en-US" dirty="0"/>
              <a:t>requirement (based on race, color, religion, sex and national origin) for certain federal contractors, and </a:t>
            </a:r>
            <a:r>
              <a:rPr lang="en-US" b="1" dirty="0"/>
              <a:t>prohibits federal agencies from issuing contracts to private organizations that have illegal DEI programs</a:t>
            </a:r>
            <a:r>
              <a:rPr lang="en-US" dirty="0"/>
              <a:t>. </a:t>
            </a:r>
            <a:r>
              <a:rPr lang="en-US" sz="1400" i="1" dirty="0"/>
              <a:t>Executive Order 14173 </a:t>
            </a:r>
          </a:p>
          <a:p>
            <a:pPr marL="685800" lvl="5" indent="-227013"/>
            <a:r>
              <a:rPr lang="en-US" sz="1800" dirty="0"/>
              <a:t>Trump Administration ordered OFCCP to stop enforcement of Executive Order 11246, which established affirmative action requirements for certain federal contractors &amp; subcontractors</a:t>
            </a:r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72A1F106-D81F-0542-3651-63085B44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3400"/>
              <a:t>Executive Orders Impacting DEI Initiatives</a:t>
            </a:r>
          </a:p>
        </p:txBody>
      </p:sp>
    </p:spTree>
    <p:extLst>
      <p:ext uri="{BB962C8B-B14F-4D97-AF65-F5344CB8AC3E}">
        <p14:creationId xmlns:p14="http://schemas.microsoft.com/office/powerpoint/2010/main" val="2130361471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3B6F3B8F-2C8C-B97B-41D5-BEF926A5F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21192"/>
            <a:ext cx="8113014" cy="3722308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US Attorney General directs the Department of Justice to “investigate, eliminate, and penalize illegal DEI and DEIA preferences, mandates, policies, programs, and activities in the private sector.” </a:t>
            </a:r>
            <a:r>
              <a:rPr lang="en-US" sz="1800" i="1" dirty="0"/>
              <a:t>Memorandum dated February 5, 2025</a:t>
            </a:r>
          </a:p>
          <a:p>
            <a:pPr marL="0" lvl="1" indent="0">
              <a:buNone/>
            </a:pPr>
            <a:endParaRPr lang="en-US" sz="1800" b="0" i="0" dirty="0">
              <a:effectLst/>
            </a:endParaRPr>
          </a:p>
          <a:p>
            <a:pPr lvl="1"/>
            <a:r>
              <a:rPr lang="en-US" sz="1800" b="0" i="0" dirty="0">
                <a:effectLst/>
              </a:rPr>
              <a:t>Each federal agency required to identify up to 9 potential investigations of publicly traded corporations, large non-profit corporations or associations, foundations with assets of 500 million dollars or more, state, and local bar and medical associations, and institutions of higher education with endowment over 1 billion dollars.</a:t>
            </a:r>
            <a:endParaRPr lang="en-US" sz="1800" dirty="0"/>
          </a:p>
          <a:p>
            <a:pPr lvl="1"/>
            <a:endParaRPr lang="en-US" sz="1800" i="1" dirty="0"/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0E164F8-4D91-A0C1-2972-7A310E0B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2600"/>
              <a:t>Increased Enforcement Against Private Employers</a:t>
            </a:r>
          </a:p>
        </p:txBody>
      </p:sp>
    </p:spTree>
    <p:extLst>
      <p:ext uri="{BB962C8B-B14F-4D97-AF65-F5344CB8AC3E}">
        <p14:creationId xmlns:p14="http://schemas.microsoft.com/office/powerpoint/2010/main" val="1097716848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A3C0C280-027B-E1DA-604F-5A50B00D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8113014" cy="614968"/>
          </a:xfrm>
        </p:spPr>
        <p:txBody>
          <a:bodyPr anchor="t">
            <a:normAutofit/>
          </a:bodyPr>
          <a:lstStyle/>
          <a:p>
            <a:r>
              <a:rPr lang="en-US" sz="4400"/>
              <a:t>The Actions and Reactions</a:t>
            </a:r>
          </a:p>
        </p:txBody>
      </p:sp>
      <p:graphicFrame>
        <p:nvGraphicFramePr>
          <p:cNvPr id="6" name="Text Placeholder 3" descr="" title="">
            <a:extLst>
              <a:ext uri="{FF2B5EF4-FFF2-40B4-BE49-F238E27FC236}">
                <a16:creationId xmlns:a16="http://schemas.microsoft.com/office/drawing/2014/main" id="{AC12FA89-1BDE-7F52-BCAC-7AE9A3BD3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204093"/>
              </p:ext>
            </p:extLst>
          </p:nvPr>
        </p:nvGraphicFramePr>
        <p:xfrm>
          <a:off x="514350" y="1421192"/>
          <a:ext cx="8113014" cy="372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71298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3FE5624-086B-D4D9-CFC0-6EA26FA7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64972"/>
            <a:ext cx="7863840" cy="548640"/>
          </a:xfrm>
        </p:spPr>
        <p:txBody>
          <a:bodyPr>
            <a:normAutofit/>
          </a:bodyPr>
          <a:lstStyle/>
          <a:p>
            <a:r>
              <a:rPr lang="en-US" strike="sngStrike" dirty="0"/>
              <a:t>Injunction Issued</a:t>
            </a:r>
            <a:r>
              <a:rPr lang="en-US" dirty="0"/>
              <a:t>...</a:t>
            </a:r>
            <a:r>
              <a:rPr lang="en-US" dirty="0">
                <a:solidFill>
                  <a:srgbClr val="FF0000"/>
                </a:solidFill>
              </a:rPr>
              <a:t>INJUNCTION LIFTED</a:t>
            </a:r>
            <a:endParaRPr lang="en-US" strike="sngStrike" dirty="0"/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79E9F004-39B2-57FF-F02A-EAD9ACD87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2" y="2053692"/>
            <a:ext cx="2190135" cy="2190135"/>
          </a:xfrm>
          <a:prstGeom prst="rect">
            <a:avLst/>
          </a:prstGeom>
          <a:noFill/>
        </p:spPr>
      </p:pic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A6C9236D-5498-23D0-4877-53A43DC73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79" y="1615665"/>
            <a:ext cx="5436256" cy="3337559"/>
          </a:xfrm>
        </p:spPr>
        <p:txBody>
          <a:bodyPr>
            <a:normAutofit/>
          </a:bodyPr>
          <a:lstStyle/>
          <a:p>
            <a:pPr marL="33338" indent="0">
              <a:buNone/>
            </a:pPr>
            <a:r>
              <a:rPr lang="en-US" sz="1800" dirty="0"/>
              <a:t>Federal district judge in Maryland issues a nationwide injunction on February 21 preventing the government from: </a:t>
            </a:r>
          </a:p>
          <a:p>
            <a:pPr marL="685800" lvl="5" indent="-227013"/>
            <a:r>
              <a:rPr lang="en-US" sz="1800" dirty="0">
                <a:solidFill>
                  <a:schemeClr val="accent2"/>
                </a:solidFill>
              </a:rPr>
              <a:t>terminating federal contracts or grants related to DEI.</a:t>
            </a:r>
          </a:p>
          <a:p>
            <a:pPr marL="685800" lvl="5" indent="-227013"/>
            <a:r>
              <a:rPr lang="en-US" sz="1800" dirty="0">
                <a:solidFill>
                  <a:schemeClr val="accent2"/>
                </a:solidFill>
              </a:rPr>
              <a:t>forcing federal contractors or grant recipients to declare that they do not have DEI programs.</a:t>
            </a:r>
          </a:p>
          <a:p>
            <a:pPr marL="685800" lvl="5" indent="-227013"/>
            <a:r>
              <a:rPr lang="en-US" sz="1800" dirty="0">
                <a:solidFill>
                  <a:schemeClr val="accent2"/>
                </a:solidFill>
              </a:rPr>
              <a:t>investigating or penalizing private employers for having DEI programs or engaging in diversity-related discussions</a:t>
            </a:r>
          </a:p>
          <a:p>
            <a:pPr marL="0" lvl="5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Fourth Circuit Court of Appeals </a:t>
            </a:r>
            <a:r>
              <a:rPr lang="en-US" sz="1800" b="1">
                <a:solidFill>
                  <a:srgbClr val="FF0000"/>
                </a:solidFill>
              </a:rPr>
              <a:t>lifts injunction on March 17, 2025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2312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Blank">
  <a:themeElements>
    <a:clrScheme name="CARMODY Colors">
      <a:dk1>
        <a:srgbClr val="2C3849"/>
      </a:dk1>
      <a:lt1>
        <a:srgbClr val="FFFFFF"/>
      </a:lt1>
      <a:dk2>
        <a:srgbClr val="2C3849"/>
      </a:dk2>
      <a:lt2>
        <a:srgbClr val="F1EFED"/>
      </a:lt2>
      <a:accent1>
        <a:srgbClr val="E76434"/>
      </a:accent1>
      <a:accent2>
        <a:srgbClr val="57606C"/>
      </a:accent2>
      <a:accent3>
        <a:srgbClr val="99ABBF"/>
      </a:accent3>
      <a:accent4>
        <a:srgbClr val="F8F8F8"/>
      </a:accent4>
      <a:accent5>
        <a:srgbClr val="EE7A52"/>
      </a:accent5>
      <a:accent6>
        <a:srgbClr val="000000"/>
      </a:accent6>
      <a:hlink>
        <a:srgbClr val="20697C"/>
      </a:hlink>
      <a:folHlink>
        <a:srgbClr val="7880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mody Template.potx" id="{04667957-40E9-40E6-9407-EE92D9B8C06A}" vid="{1E8D4D19-3029-4EA5-BE65-6CABC58C3B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1900-01-01T05:00:00.0000000Z</lastPrinted>
  <dcterms:created xsi:type="dcterms:W3CDTF">1900-01-01T05:00:00.0000000Z</dcterms:created>
  <dcterms:modified xsi:type="dcterms:W3CDTF">1900-01-01T05:00:00.0000000Z</dcterms:modified>
</coreProperties>
</file>